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45"/>
  </p:handoutMasterIdLst>
  <p:sldIdLst>
    <p:sldId id="434" r:id="rId4"/>
    <p:sldId id="503" r:id="rId5"/>
    <p:sldId id="504" r:id="rId7"/>
    <p:sldId id="546" r:id="rId8"/>
    <p:sldId id="588" r:id="rId9"/>
    <p:sldId id="589" r:id="rId10"/>
    <p:sldId id="640" r:id="rId11"/>
    <p:sldId id="641" r:id="rId12"/>
    <p:sldId id="512" r:id="rId13"/>
    <p:sldId id="549" r:id="rId14"/>
    <p:sldId id="551" r:id="rId15"/>
    <p:sldId id="552" r:id="rId16"/>
    <p:sldId id="515" r:id="rId17"/>
    <p:sldId id="516" r:id="rId18"/>
    <p:sldId id="517" r:id="rId19"/>
    <p:sldId id="590" r:id="rId20"/>
    <p:sldId id="591" r:id="rId21"/>
    <p:sldId id="521" r:id="rId22"/>
    <p:sldId id="523" r:id="rId23"/>
    <p:sldId id="524" r:id="rId24"/>
    <p:sldId id="526" r:id="rId25"/>
    <p:sldId id="527" r:id="rId26"/>
    <p:sldId id="528" r:id="rId27"/>
    <p:sldId id="529" r:id="rId28"/>
    <p:sldId id="530" r:id="rId29"/>
    <p:sldId id="596" r:id="rId30"/>
    <p:sldId id="532" r:id="rId31"/>
    <p:sldId id="626" r:id="rId32"/>
    <p:sldId id="533" r:id="rId33"/>
    <p:sldId id="534" r:id="rId34"/>
    <p:sldId id="535" r:id="rId35"/>
    <p:sldId id="536" r:id="rId36"/>
    <p:sldId id="539" r:id="rId37"/>
    <p:sldId id="593" r:id="rId38"/>
    <p:sldId id="540" r:id="rId39"/>
    <p:sldId id="594" r:id="rId40"/>
    <p:sldId id="542" r:id="rId41"/>
    <p:sldId id="560" r:id="rId42"/>
    <p:sldId id="561" r:id="rId43"/>
    <p:sldId id="276" r:id="rId44"/>
  </p:sldIdLst>
  <p:sldSz cx="9144000" cy="6858000" type="screen4x3"/>
  <p:notesSz cx="9723755" cy="6858000"/>
  <p:custDataLst>
    <p:tags r:id="rId49"/>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8" userDrawn="1">
          <p15:clr>
            <a:srgbClr val="A4A3A4"/>
          </p15:clr>
        </p15:guide>
        <p15:guide id="2" pos="28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90"/>
    <p:restoredTop sz="94675"/>
  </p:normalViewPr>
  <p:slideViewPr>
    <p:cSldViewPr snapToGrid="0" showGuides="1">
      <p:cViewPr varScale="1">
        <p:scale>
          <a:sx n="66" d="100"/>
          <a:sy n="66" d="100"/>
        </p:scale>
        <p:origin x="-1506" y="-114"/>
      </p:cViewPr>
      <p:guideLst>
        <p:guide orient="horz" pos="2158"/>
        <p:guide pos="2892"/>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9" Type="http://schemas.openxmlformats.org/officeDocument/2006/relationships/tags" Target="tags/tag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buNone/>
            </a:pPr>
            <a:fld id="{9A0DB2DC-4C9A-4742-B13C-FB6460FD3503}" type="slidenum">
              <a:rPr lang="en-US" altLang="en-US" sz="1200" b="0" dirty="0"/>
            </a:fld>
            <a:endParaRPr lang="en-US" altLang="en-US" sz="1200" b="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buNone/>
            </a:pPr>
            <a:fld id="{9A0DB2DC-4C9A-4742-B13C-FB6460FD3503}" type="slidenum">
              <a:rPr lang="en-US" altLang="en-US" sz="1200" b="0" dirty="0"/>
            </a:fld>
            <a:endParaRPr lang="en-US"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1"/>
          <p:cNvSpPr>
            <a:spLocks noGrp="1" noRot="1" noChangeAspect="1" noTextEdit="1"/>
          </p:cNvSpPr>
          <p:nvPr>
            <p:ph type="sldImg"/>
          </p:nvPr>
        </p:nvSpPr>
        <p:spPr>
          <a:noFill/>
          <a:ln>
            <a:miter lim="800000"/>
          </a:ln>
        </p:spPr>
      </p:sp>
      <p:sp>
        <p:nvSpPr>
          <p:cNvPr id="47107" name="备注占位符 2"/>
          <p:cNvSpPr>
            <a:spLocks noGrp="1"/>
          </p:cNvSpPr>
          <p:nvPr>
            <p:ph type="body"/>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47108"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noFill/>
          <a:ln>
            <a:miter lim="800000"/>
          </a:ln>
        </p:spPr>
      </p:sp>
      <p:sp>
        <p:nvSpPr>
          <p:cNvPr id="48131" name="备注占位符 2"/>
          <p:cNvSpPr>
            <a:spLocks noGrp="1"/>
          </p:cNvSpPr>
          <p:nvPr>
            <p:ph type="body" idx="1"/>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48132"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noFill/>
          <a:ln>
            <a:miter lim="800000"/>
          </a:ln>
        </p:spPr>
      </p:sp>
      <p:sp>
        <p:nvSpPr>
          <p:cNvPr id="48131" name="备注占位符 2"/>
          <p:cNvSpPr>
            <a:spLocks noGrp="1"/>
          </p:cNvSpPr>
          <p:nvPr>
            <p:ph type="body" idx="1"/>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48132"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en-US" altLang="en-US" sz="1200" b="0" dirty="0"/>
            </a:fld>
            <a:endParaRPr lang="en-US"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文本框 436812"/>
          <p:cNvSpPr txBox="1">
            <a:spLocks noChangeArrowheads="1"/>
          </p:cNvSpPr>
          <p:nvPr/>
        </p:nvSpPr>
        <p:spPr bwMode="auto">
          <a:xfrm>
            <a:off x="76200" y="6477000"/>
            <a:ext cx="1608138" cy="244475"/>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8" name="文本框 436811"/>
          <p:cNvSpPr txBox="1">
            <a:spLocks noChangeArrowheads="1"/>
          </p:cNvSpPr>
          <p:nvPr/>
        </p:nvSpPr>
        <p:spPr bwMode="auto">
          <a:xfrm>
            <a:off x="276225" y="6007100"/>
            <a:ext cx="1169988" cy="457200"/>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noProof="1"/>
              <a:t>单击此处编辑母版标题样式</a:t>
            </a:r>
            <a:endParaRPr lang="en-US" altLang="zh-CN" noProof="1"/>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noProof="1"/>
              <a:t>单击此处编辑母版副标题样式</a:t>
            </a:r>
            <a:endParaRPr lang="en-US" altLang="zh-CN" noProof="1"/>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1030288"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5090557" y="1163638"/>
            <a:ext cx="3901043" cy="5360987"/>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29841" y="2505075"/>
            <a:ext cx="3868340"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29150" y="2505075"/>
            <a:ext cx="3887391" cy="3684588"/>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defRPr sz="4000" b="1" kern="1200">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442408"/>
          <p:cNvSpPr>
            <a:spLocks noGrp="1" noChangeArrowheads="1"/>
          </p:cNvSpPr>
          <p:nvPr>
            <p:ph type="ctrTitle" sz="quarter"/>
          </p:nvPr>
        </p:nvSpPr>
        <p:spPr>
          <a:xfrm>
            <a:off x="2122805" y="2368550"/>
            <a:ext cx="7137400" cy="1470025"/>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
                <a:srgbClr val="000000"/>
              </a:buClr>
              <a:buSzTx/>
              <a:buFontTx/>
              <a:buNone/>
              <a:defRPr/>
            </a:pPr>
            <a:br>
              <a:rPr kumimoji="0" lang="zh-CN" altLang="zh-CN" sz="5400" b="1" i="0" u="none" strike="noStrike" kern="1200" cap="none" spc="0" normalizeH="0" baseline="0" noProof="0" smtClean="0">
                <a:ln>
                  <a:noFill/>
                </a:ln>
                <a:solidFill>
                  <a:schemeClr val="tx2"/>
                </a:solidFill>
                <a:effectLst/>
                <a:uLnTx/>
                <a:uFillTx/>
                <a:latin typeface="+mj-lt"/>
                <a:ea typeface="+mj-ea"/>
                <a:cs typeface="+mj-cs"/>
              </a:rPr>
            </a:br>
            <a: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Unit 11 Sales Letters</a:t>
            </a:r>
            <a:b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销售函</a:t>
            </a:r>
            <a:b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 </a:t>
            </a:r>
            <a:endParaRPr kumimoji="0" lang="en-US"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a:spLocks noChangeArrowheads="1"/>
          </p:cNvSpPr>
          <p:nvPr/>
        </p:nvSpPr>
        <p:spPr bwMode="auto">
          <a:xfrm>
            <a:off x="3709988" y="5162550"/>
            <a:ext cx="1082675" cy="1071563"/>
          </a:xfrm>
          <a:prstGeom prst="ellipse">
            <a:avLst/>
          </a:prstGeom>
          <a:blipFill dpi="0" rotWithShape="1">
            <a:blip r:embed="rId3" cstate="print"/>
            <a:srcRect/>
            <a:stretch>
              <a:fillRect/>
            </a:stretch>
          </a:blipFill>
          <a:ln w="28575">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2425" name="椭圆 442424"/>
          <p:cNvSpPr>
            <a:spLocks noChangeArrowheads="1"/>
          </p:cNvSpPr>
          <p:nvPr/>
        </p:nvSpPr>
        <p:spPr bwMode="auto">
          <a:xfrm>
            <a:off x="0" y="290513"/>
            <a:ext cx="2566988" cy="2541588"/>
          </a:xfrm>
          <a:prstGeom prst="ellipse">
            <a:avLst/>
          </a:prstGeom>
          <a:blipFill dpi="0" rotWithShape="1">
            <a:blip r:embed="rId4" cstate="print"/>
            <a:srcRect/>
            <a:stretch>
              <a:fillRect/>
            </a:stretch>
          </a:blipFill>
          <a:ln w="7620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2426" name="椭圆 442425"/>
          <p:cNvSpPr>
            <a:spLocks noChangeArrowheads="1"/>
          </p:cNvSpPr>
          <p:nvPr/>
        </p:nvSpPr>
        <p:spPr bwMode="auto">
          <a:xfrm>
            <a:off x="1304925" y="3638550"/>
            <a:ext cx="1911350" cy="1892300"/>
          </a:xfrm>
          <a:prstGeom prst="ellipse">
            <a:avLst/>
          </a:prstGeom>
          <a:blipFill dpi="0" rotWithShape="1">
            <a:blip r:embed="rId5" cstate="print"/>
            <a:srcRect/>
            <a:stretch>
              <a:fillRect/>
            </a:stretch>
          </a:blipFill>
          <a:ln w="5715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0" name="TextBox 11"/>
          <p:cNvSpPr txBox="1"/>
          <p:nvPr/>
        </p:nvSpPr>
        <p:spPr>
          <a:xfrm>
            <a:off x="3465513" y="290830"/>
            <a:ext cx="5486400" cy="1384300"/>
          </a:xfrm>
          <a:prstGeom prst="rect">
            <a:avLst/>
          </a:prstGeom>
          <a:noFill/>
          <a:ln w="9525">
            <a:noFill/>
          </a:ln>
        </p:spPr>
        <p:txBody>
          <a:bodyPr>
            <a:spAutoFit/>
          </a:bodyPr>
          <a:p>
            <a:pPr eaLnBrk="1" hangingPunct="1"/>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r>
              <a:rPr lang="zh-CN" altLang="en-US" sz="2800" dirty="0">
                <a:latin typeface="Cambria Math" panose="02040503050406030204" pitchFamily="18" charset="0"/>
                <a:ea typeface="黑体" panose="02010600030101010101" pitchFamily="49" charset="-122"/>
              </a:rPr>
              <a:t>                   实用商务英语写作教程</a:t>
            </a:r>
            <a:endParaRPr lang="en-US" altLang="zh-CN" sz="2800" dirty="0">
              <a:latin typeface="Cambria Math" panose="02040503050406030204" pitchFamily="18" charset="0"/>
            </a:endParaRPr>
          </a:p>
          <a:p>
            <a:pPr eaLnBrk="1" hangingPunct="1"/>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xfrm>
            <a:off x="1028700" y="652463"/>
            <a:ext cx="7958138" cy="4259262"/>
          </a:xfrm>
        </p:spPr>
        <p:txBody>
          <a:bodyPr vert="horz" wrap="square" lIns="91440" tIns="45720" rIns="91440" bIns="45720" anchor="ctr" anchorCtr="0"/>
          <a:p>
            <a:br>
              <a:rPr lang="en-US" altLang="zh-CN" dirty="0">
                <a:solidFill>
                  <a:srgbClr val="282917"/>
                </a:solidFill>
                <a:latin typeface="Times New Roman" panose="02020603050405020304" pitchFamily="18" charset="0"/>
              </a:rPr>
            </a:br>
            <a:r>
              <a:rPr lang="en-US" altLang="zh-CN" dirty="0">
                <a:solidFill>
                  <a:srgbClr val="282917"/>
                </a:solidFill>
                <a:latin typeface="Times New Roman" panose="02020603050405020304" pitchFamily="18" charset="0"/>
              </a:rPr>
              <a:t>Ⅲ. </a:t>
            </a:r>
            <a:r>
              <a:rPr lang="en-US" altLang="zh-CN" u="sng" dirty="0">
                <a:solidFill>
                  <a:srgbClr val="282917"/>
                </a:solidFill>
                <a:latin typeface="Times New Roman" panose="02020603050405020304" pitchFamily="18" charset="0"/>
              </a:rPr>
              <a:t>Formatting</a:t>
            </a:r>
            <a:r>
              <a:rPr lang="en-US" altLang="zh-CN" dirty="0">
                <a:solidFill>
                  <a:srgbClr val="FF0000"/>
                </a:solidFill>
                <a:latin typeface="Times New Roman" panose="02020603050405020304" pitchFamily="18" charset="0"/>
              </a:rPr>
              <a:t> </a:t>
            </a:r>
            <a:r>
              <a:rPr lang="en-US" altLang="zh-CN" sz="2000" dirty="0">
                <a:solidFill>
                  <a:srgbClr val="282917"/>
                </a:solidFill>
                <a:latin typeface="Times New Roman" panose="02020603050405020304" pitchFamily="18" charset="0"/>
              </a:rPr>
              <a:t>                                     </a:t>
            </a:r>
            <a:br>
              <a:rPr lang="en-US" altLang="zh-CN" sz="2000" dirty="0">
                <a:solidFill>
                  <a:srgbClr val="282917"/>
                </a:solidFill>
                <a:latin typeface="Times New Roman" panose="02020603050405020304" pitchFamily="18" charset="0"/>
              </a:rPr>
            </a:br>
            <a:r>
              <a:rPr lang="en-US" altLang="zh-CN" sz="2400" i="1" dirty="0">
                <a:solidFill>
                  <a:srgbClr val="282917"/>
                </a:solidFill>
                <a:latin typeface="Times New Roman" panose="02020603050405020304" pitchFamily="18" charset="0"/>
              </a:rPr>
              <a:t>Case 1:</a:t>
            </a:r>
            <a:r>
              <a:rPr lang="zh-CN" altLang="en-US" dirty="0">
                <a:solidFill>
                  <a:srgbClr val="FF0000"/>
                </a:solidFill>
                <a:latin typeface="Times New Roman" panose="02020603050405020304" pitchFamily="18" charset="0"/>
              </a:rPr>
              <a:t> </a:t>
            </a:r>
            <a:r>
              <a:rPr lang="zh-CN" altLang="en-US" sz="2000" dirty="0">
                <a:solidFill>
                  <a:srgbClr val="FF0000"/>
                </a:solidFill>
                <a:latin typeface="Times New Roman" panose="02020603050405020304" pitchFamily="18" charset="0"/>
              </a:rPr>
              <a:t> </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Dear Sir or Madam ,</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Good day! Hope everything goes fine with you.</a:t>
            </a: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 </a:t>
            </a: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I am Andy Wong from “Jieyang Jiqing Group”, one of the first mover for stainless steel cutlery and cookware business in China since 1989. I come to you with very good news and trust you will like it.</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Our company has internal sales competition in March, so we get very attractive discount promotion with attached product list(most hot -sellers) .</a:t>
            </a:r>
            <a:br>
              <a:rPr lang="en-US" altLang="zh-CN" sz="2000" b="0" dirty="0">
                <a:solidFill>
                  <a:srgbClr val="282917"/>
                </a:solidFill>
                <a:latin typeface="Times New Roman" panose="02020603050405020304" pitchFamily="18" charset="0"/>
              </a:rPr>
            </a:br>
            <a:r>
              <a:rPr lang="en-US" altLang="zh-CN" sz="2000" b="0" dirty="0">
                <a:solidFill>
                  <a:srgbClr val="282917"/>
                </a:solidFill>
                <a:latin typeface="Times New Roman" panose="02020603050405020304" pitchFamily="18" charset="0"/>
              </a:rPr>
              <a:t>If you order and pay deposit before March 30th, then you will get :</a:t>
            </a:r>
            <a:br>
              <a:rPr lang="en-US" altLang="zh-CN" sz="2000" b="0" dirty="0">
                <a:solidFill>
                  <a:srgbClr val="282917"/>
                </a:solidFill>
                <a:latin typeface="Times New Roman" panose="02020603050405020304" pitchFamily="18" charset="0"/>
              </a:rPr>
            </a:br>
            <a:br>
              <a:rPr lang="en-US" altLang="zh-CN" sz="2000" b="0" dirty="0">
                <a:solidFill>
                  <a:srgbClr val="282917"/>
                </a:solidFill>
                <a:latin typeface="Times New Roman" panose="02020603050405020304" pitchFamily="18" charset="0"/>
              </a:rPr>
            </a:br>
            <a:endParaRPr lang="en-US" altLang="zh-CN" sz="2000" b="0" dirty="0">
              <a:solidFill>
                <a:srgbClr val="282917"/>
              </a:solidFill>
              <a:latin typeface="Times New Roman" panose="02020603050405020304" pitchFamily="18" charset="0"/>
            </a:endParaRPr>
          </a:p>
        </p:txBody>
      </p:sp>
      <p:cxnSp>
        <p:nvCxnSpPr>
          <p:cNvPr id="11267" name="直接箭头连接符 1073743357"/>
          <p:cNvCxnSpPr/>
          <p:nvPr/>
        </p:nvCxnSpPr>
        <p:spPr>
          <a:xfrm flipH="1">
            <a:off x="3362325" y="1685925"/>
            <a:ext cx="492125" cy="127000"/>
          </a:xfrm>
          <a:prstGeom prst="straightConnector1">
            <a:avLst/>
          </a:prstGeom>
          <a:ln w="9525" cap="flat" cmpd="sng">
            <a:solidFill>
              <a:srgbClr val="4F81BD"/>
            </a:solidFill>
            <a:prstDash val="solid"/>
            <a:headEnd type="none" w="med" len="med"/>
            <a:tailEnd type="triangle" w="med" len="med"/>
          </a:ln>
        </p:spPr>
      </p:cxnSp>
      <p:sp>
        <p:nvSpPr>
          <p:cNvPr id="11268" name="矩形 6"/>
          <p:cNvSpPr/>
          <p:nvPr/>
        </p:nvSpPr>
        <p:spPr>
          <a:xfrm>
            <a:off x="3898900" y="1458913"/>
            <a:ext cx="1441450" cy="422275"/>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en-US" altLang="zh-CN" sz="2000" b="0" dirty="0">
                <a:latin typeface="Times New Roman" panose="02020603050405020304" pitchFamily="18" charset="0"/>
              </a:rPr>
              <a:t> Salutaion</a:t>
            </a:r>
            <a:endParaRPr lang="en-US" altLang="zh-CN" sz="2000" b="0" dirty="0">
              <a:latin typeface="Times New Roman" panose="02020603050405020304" pitchFamily="18" charset="0"/>
            </a:endParaRPr>
          </a:p>
          <a:p>
            <a:pPr indent="114300" eaLnBrk="1" hangingPunct="1"/>
            <a:endParaRPr lang="en-US" altLang="zh-CN" sz="2000" b="0" dirty="0">
              <a:latin typeface="Times New Roman" panose="02020603050405020304" pitchFamily="18" charset="0"/>
            </a:endParaRPr>
          </a:p>
        </p:txBody>
      </p:sp>
      <p:cxnSp>
        <p:nvCxnSpPr>
          <p:cNvPr id="11269" name="直接箭头连接符 1073743360"/>
          <p:cNvCxnSpPr/>
          <p:nvPr/>
        </p:nvCxnSpPr>
        <p:spPr>
          <a:xfrm flipH="1" flipV="1">
            <a:off x="6267450" y="3740150"/>
            <a:ext cx="571500" cy="396875"/>
          </a:xfrm>
          <a:prstGeom prst="straightConnector1">
            <a:avLst/>
          </a:prstGeom>
          <a:ln w="9525" cap="flat" cmpd="sng">
            <a:solidFill>
              <a:srgbClr val="4F81BD"/>
            </a:solidFill>
            <a:prstDash val="solid"/>
            <a:headEnd type="none" w="med" len="med"/>
            <a:tailEnd type="triangle" w="med" len="med"/>
          </a:ln>
        </p:spPr>
      </p:cxnSp>
      <p:sp>
        <p:nvSpPr>
          <p:cNvPr id="11270" name="矩形 1073743359"/>
          <p:cNvSpPr/>
          <p:nvPr/>
        </p:nvSpPr>
        <p:spPr>
          <a:xfrm>
            <a:off x="6826250" y="3924300"/>
            <a:ext cx="1730375" cy="388938"/>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en-US" altLang="zh-CN" sz="2000" b="0" dirty="0">
                <a:latin typeface="Times New Roman" panose="02020603050405020304" pitchFamily="18" charset="0"/>
              </a:rPr>
              <a:t>Introduction</a:t>
            </a:r>
            <a:endParaRPr lang="zh-CN" altLang="en-US" sz="2000" b="0" dirty="0">
              <a:latin typeface="Times New Roman" panose="02020603050405020304" pitchFamily="18" charset="0"/>
            </a:endParaRPr>
          </a:p>
        </p:txBody>
      </p:sp>
      <p:cxnSp>
        <p:nvCxnSpPr>
          <p:cNvPr id="11271" name="直接箭头连接符 1073743315"/>
          <p:cNvCxnSpPr/>
          <p:nvPr/>
        </p:nvCxnSpPr>
        <p:spPr>
          <a:xfrm flipH="1">
            <a:off x="5975350" y="2209800"/>
            <a:ext cx="492125" cy="127000"/>
          </a:xfrm>
          <a:prstGeom prst="straightConnector1">
            <a:avLst/>
          </a:prstGeom>
          <a:ln w="9525" cap="flat" cmpd="sng">
            <a:solidFill>
              <a:srgbClr val="4F81BD"/>
            </a:solidFill>
            <a:prstDash val="solid"/>
            <a:headEnd type="none" w="med" len="med"/>
            <a:tailEnd type="triangle" w="med" len="med"/>
          </a:ln>
        </p:spPr>
      </p:cxnSp>
      <p:sp>
        <p:nvSpPr>
          <p:cNvPr id="11272" name="矩形 1073743316"/>
          <p:cNvSpPr/>
          <p:nvPr/>
        </p:nvSpPr>
        <p:spPr>
          <a:xfrm>
            <a:off x="6481763" y="1960563"/>
            <a:ext cx="1470025" cy="444500"/>
          </a:xfrm>
          <a:prstGeom prst="rect">
            <a:avLst/>
          </a:prstGeom>
          <a:solidFill>
            <a:srgbClr val="FFFFFF"/>
          </a:solidFill>
          <a:ln w="9525" cap="flat" cmpd="sng">
            <a:solidFill>
              <a:srgbClr val="4F81BD"/>
            </a:solidFill>
            <a:prstDash val="solid"/>
            <a:miter/>
            <a:headEnd type="none" w="med" len="med"/>
            <a:tailEnd type="none" w="med" len="med"/>
          </a:ln>
        </p:spPr>
        <p:txBody>
          <a:bodyPr/>
          <a:p>
            <a:pPr eaLnBrk="1" hangingPunct="1"/>
            <a:r>
              <a:rPr lang="en-US" altLang="zh-CN" b="0" dirty="0">
                <a:latin typeface="Times New Roman" panose="02020603050405020304" pitchFamily="18" charset="0"/>
              </a:rPr>
              <a:t>   </a:t>
            </a:r>
            <a:r>
              <a:rPr lang="zh-CN" altLang="en-US" b="0" dirty="0">
                <a:latin typeface="Times New Roman" panose="02020603050405020304" pitchFamily="18" charset="0"/>
              </a:rPr>
              <a:t>Greetings</a:t>
            </a:r>
            <a:endParaRPr lang="zh-CN" altLang="en-US" b="0" dirty="0">
              <a:latin typeface="Times New Roman" panose="02020603050405020304" pitchFamily="18" charset="0"/>
            </a:endParaRPr>
          </a:p>
          <a:p>
            <a:pPr eaLnBrk="1" hangingPunct="1"/>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5% discount lower than normal selling price (as attached fixed price).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1/4 MOQ than normal MOQ</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Normally our MOQ is 2000doz for cutlery and 2000sets for cookware. Now is 500doz for cutlery and 500sets for cookware.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Full payment refunded if case of bad quality problem.</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It is a very good chance to get the most competitive price, small MOQ trial order and with very nice quality guarantee.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Please be kindly to check the price list and back your comments. Anything referring price, quantity, service, please feel free to tell me for prompt solution. The promotion is specially and only for this March.</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12292" name="直接箭头连接符 1073743311"/>
          <p:cNvCxnSpPr/>
          <p:nvPr/>
        </p:nvCxnSpPr>
        <p:spPr>
          <a:xfrm flipH="1" flipV="1">
            <a:off x="5091113" y="1511300"/>
            <a:ext cx="492125" cy="190500"/>
          </a:xfrm>
          <a:prstGeom prst="straightConnector1">
            <a:avLst/>
          </a:prstGeom>
          <a:ln w="9525" cap="flat" cmpd="sng">
            <a:solidFill>
              <a:srgbClr val="4F81BD"/>
            </a:solidFill>
            <a:prstDash val="solid"/>
            <a:headEnd type="none" w="med" len="med"/>
            <a:tailEnd type="triangle" w="med" len="med"/>
          </a:ln>
        </p:spPr>
      </p:cxnSp>
      <p:sp>
        <p:nvSpPr>
          <p:cNvPr id="12293" name="矩形 1073743312"/>
          <p:cNvSpPr/>
          <p:nvPr/>
        </p:nvSpPr>
        <p:spPr>
          <a:xfrm>
            <a:off x="5583238" y="1701800"/>
            <a:ext cx="1692275" cy="388938"/>
          </a:xfrm>
          <a:prstGeom prst="rect">
            <a:avLst/>
          </a:prstGeom>
          <a:solidFill>
            <a:srgbClr val="FFFFFF"/>
          </a:solidFill>
          <a:ln w="9525" cap="flat" cmpd="sng">
            <a:solidFill>
              <a:srgbClr val="4F81BD"/>
            </a:solidFill>
            <a:prstDash val="solid"/>
            <a:miter/>
            <a:headEnd type="none" w="med" len="med"/>
            <a:tailEnd type="none" w="med" len="med"/>
          </a:ln>
        </p:spPr>
        <p:txBody>
          <a:bodyPr/>
          <a:p>
            <a:pPr eaLnBrk="1" hangingPunct="1"/>
            <a:r>
              <a:rPr lang="zh-CN" altLang="en-US" b="0" dirty="0">
                <a:latin typeface="Times New Roman" panose="02020603050405020304" pitchFamily="18" charset="0"/>
              </a:rPr>
              <a:t>Special offers</a:t>
            </a:r>
            <a:endParaRPr lang="zh-CN" altLang="en-US" b="0" dirty="0">
              <a:latin typeface="Times New Roman" panose="02020603050405020304" pitchFamily="18" charset="0"/>
            </a:endParaRPr>
          </a:p>
          <a:p>
            <a:pPr eaLnBrk="1" hangingPunct="1"/>
            <a:endParaRPr lang="zh-CN" altLang="en-US" dirty="0">
              <a:latin typeface="Arial" panose="020B0604020202020204" pitchFamily="34" charset="0"/>
            </a:endParaRPr>
          </a:p>
          <a:p>
            <a:pPr eaLnBrk="1" hangingPunct="1"/>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It is our pleasure to serve you and welcome to become one of our VIP customers from this March.</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Look forward to your reply.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Yours,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Andy Wong</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cxnSp>
        <p:nvCxnSpPr>
          <p:cNvPr id="13316" name="直接箭头连接符 1073743361"/>
          <p:cNvCxnSpPr/>
          <p:nvPr/>
        </p:nvCxnSpPr>
        <p:spPr>
          <a:xfrm flipH="1" flipV="1">
            <a:off x="5272088" y="1724025"/>
            <a:ext cx="457200" cy="396875"/>
          </a:xfrm>
          <a:prstGeom prst="straightConnector1">
            <a:avLst/>
          </a:prstGeom>
          <a:ln w="9525" cap="flat" cmpd="sng">
            <a:solidFill>
              <a:srgbClr val="4F81BD"/>
            </a:solidFill>
            <a:prstDash val="solid"/>
            <a:headEnd type="none" w="med" len="med"/>
            <a:tailEnd type="triangle" w="med" len="med"/>
          </a:ln>
        </p:spPr>
      </p:cxnSp>
      <p:sp>
        <p:nvSpPr>
          <p:cNvPr id="13317" name="矩形 1073743362"/>
          <p:cNvSpPr/>
          <p:nvPr/>
        </p:nvSpPr>
        <p:spPr>
          <a:xfrm>
            <a:off x="4751388" y="2120900"/>
            <a:ext cx="3378200" cy="496888"/>
          </a:xfrm>
          <a:prstGeom prst="rect">
            <a:avLst/>
          </a:prstGeom>
          <a:solidFill>
            <a:srgbClr val="FFFFFF"/>
          </a:solidFill>
          <a:ln w="9525" cap="flat" cmpd="sng">
            <a:solidFill>
              <a:srgbClr val="4F81BD"/>
            </a:solidFill>
            <a:prstDash val="solid"/>
            <a:miter/>
            <a:headEnd type="none" w="med" len="med"/>
            <a:tailEnd type="none" w="med" len="med"/>
          </a:ln>
        </p:spPr>
        <p:txBody>
          <a:bodyPr/>
          <a:p>
            <a:pPr indent="114300" eaLnBrk="1" hangingPunct="1"/>
            <a:r>
              <a:rPr lang="zh-CN" altLang="en-US" sz="2000" b="0" dirty="0">
                <a:latin typeface="Times New Roman" panose="02020603050405020304" pitchFamily="18" charset="0"/>
              </a:rPr>
              <a:t>Polite ending and expectation</a:t>
            </a:r>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17905" y="19050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35355" y="1045210"/>
            <a:ext cx="6783705" cy="5022850"/>
          </a:xfrm>
        </p:spPr>
        <p:txBody>
          <a:bodyPr vert="horz" wrap="square" lIns="91440" tIns="45720" rIns="91440" bIns="45720" numCol="1" anchor="t" anchorCtr="0" compatLnSpc="1"/>
          <a:lstStyle/>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Who is the recipient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What is the competitive background of the company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8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What favorable terms are offered by the company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 How does the company try to motivate action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16386" name="内容占位符 2"/>
          <p:cNvSpPr>
            <a:spLocks noGrp="1"/>
          </p:cNvSpPr>
          <p:nvPr/>
        </p:nvSpPr>
        <p:spPr>
          <a:xfrm>
            <a:off x="910908" y="131603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lnSpc>
                <a:spcPct val="90000"/>
              </a:lnSpc>
              <a:buNone/>
            </a:pPr>
            <a:r>
              <a:rPr lang="zh-CN" altLang="zh-CN" sz="2000" b="0" dirty="0">
                <a:latin typeface="Times New Roman" panose="02020603050405020304" pitchFamily="18" charset="0"/>
              </a:rPr>
              <a:t>1.</a:t>
            </a:r>
            <a:r>
              <a:rPr lang="en-US" altLang="zh-CN" sz="2000" b="0" dirty="0">
                <a:latin typeface="Times New Roman" panose="02020603050405020304" pitchFamily="18" charset="0"/>
              </a:rPr>
              <a:t>  </a:t>
            </a:r>
            <a:r>
              <a:rPr lang="zh-CN" altLang="zh-CN" sz="2000" b="0" dirty="0">
                <a:latin typeface="Times New Roman" panose="02020603050405020304" pitchFamily="18" charset="0"/>
              </a:rPr>
              <a:t>Any potential buyers.</a:t>
            </a:r>
            <a:endParaRPr lang="zh-CN" altLang="zh-CN" sz="2000" b="0" dirty="0">
              <a:latin typeface="Times New Roman" panose="02020603050405020304" pitchFamily="18" charset="0"/>
            </a:endParaRPr>
          </a:p>
          <a:p>
            <a:pPr algn="just">
              <a:lnSpc>
                <a:spcPct val="90000"/>
              </a:lnSpc>
              <a:buNone/>
            </a:pPr>
            <a:endParaRPr lang="zh-CN" altLang="zh-CN" sz="2000" b="0" dirty="0">
              <a:latin typeface="Times New Roman" panose="02020603050405020304" pitchFamily="18" charset="0"/>
            </a:endParaRPr>
          </a:p>
          <a:p>
            <a:pPr algn="just">
              <a:lnSpc>
                <a:spcPct val="90000"/>
              </a:lnSpc>
              <a:buNone/>
            </a:pPr>
            <a:r>
              <a:rPr lang="zh-CN" altLang="zh-CN" sz="2000" b="0" dirty="0">
                <a:latin typeface="Times New Roman" panose="02020603050405020304" pitchFamily="18" charset="0"/>
              </a:rPr>
              <a:t>2. </a:t>
            </a:r>
            <a:r>
              <a:rPr lang="en-US" altLang="zh-CN" sz="2000" b="0" dirty="0">
                <a:latin typeface="Times New Roman" panose="02020603050405020304" pitchFamily="18" charset="0"/>
              </a:rPr>
              <a:t> </a:t>
            </a:r>
            <a:r>
              <a:rPr lang="zh-CN" altLang="zh-CN" sz="2000" b="0" dirty="0">
                <a:latin typeface="Times New Roman" panose="02020603050405020304" pitchFamily="18" charset="0"/>
              </a:rPr>
              <a:t>The company is one of the first mover for stainless steel cutlery and cookware business in    China since 1989. </a:t>
            </a:r>
            <a:endParaRPr lang="zh-CN" altLang="zh-CN" sz="2000" b="0" dirty="0">
              <a:latin typeface="Times New Roman" panose="02020603050405020304" pitchFamily="18" charset="0"/>
            </a:endParaRPr>
          </a:p>
          <a:p>
            <a:pPr algn="just">
              <a:buNone/>
            </a:pPr>
            <a:endParaRPr lang="zh-CN" altLang="zh-CN" sz="2000" b="0" dirty="0">
              <a:latin typeface="Times New Roman" panose="02020603050405020304" pitchFamily="18" charset="0"/>
            </a:endParaRPr>
          </a:p>
          <a:p>
            <a:pPr algn="just">
              <a:buNone/>
            </a:pPr>
            <a:r>
              <a:rPr lang="zh-CN" altLang="zh-CN" sz="2000" b="0" dirty="0">
                <a:latin typeface="Times New Roman" panose="02020603050405020304" pitchFamily="18" charset="0"/>
              </a:rPr>
              <a:t>3. </a:t>
            </a:r>
            <a:r>
              <a:rPr lang="en-US" altLang="zh-CN" sz="2000" b="0" dirty="0">
                <a:latin typeface="Times New Roman" panose="02020603050405020304" pitchFamily="18" charset="0"/>
              </a:rPr>
              <a:t> </a:t>
            </a:r>
            <a:r>
              <a:rPr lang="zh-CN" altLang="zh-CN" sz="2000" b="0" dirty="0">
                <a:latin typeface="Times New Roman" panose="02020603050405020304" pitchFamily="18" charset="0"/>
              </a:rPr>
              <a:t>The company has internal sales competition in March, so they get very attractive discount    promotion with attached product list(most hot -sellers). If you order and pay deposit before March 30th, then you will get: 5% discount lower than normal selling price (as attached fixed price).;1/4 MOQ than normal MOQ; Normally their MOQ is 2000doz for cutlery and 2000sets for cookware. Now is 500doz for cutlery and 500sets for cookware; Full payment refunded if case of bad quality problem.</a:t>
            </a:r>
            <a:endParaRPr lang="zh-CN" altLang="zh-CN" sz="2000" b="0" dirty="0">
              <a:latin typeface="Times New Roman" panose="02020603050405020304" pitchFamily="18" charset="0"/>
            </a:endParaRPr>
          </a:p>
          <a:p>
            <a:pPr algn="just">
              <a:buNone/>
            </a:pPr>
            <a:endParaRPr lang="zh-CN" altLang="zh-CN" sz="2000" b="0" dirty="0">
              <a:latin typeface="Times New Roman" panose="02020603050405020304" pitchFamily="18" charset="0"/>
            </a:endParaRPr>
          </a:p>
          <a:p>
            <a:pPr algn="just">
              <a:buNone/>
            </a:pPr>
            <a:r>
              <a:rPr lang="zh-CN" altLang="zh-CN" sz="2000" b="0" dirty="0">
                <a:latin typeface="Times New Roman" panose="02020603050405020304" pitchFamily="18" charset="0"/>
              </a:rPr>
              <a:t>4.</a:t>
            </a:r>
            <a:r>
              <a:rPr lang="en-US" altLang="zh-CN" sz="2000" b="0" dirty="0">
                <a:latin typeface="Times New Roman" panose="02020603050405020304" pitchFamily="18" charset="0"/>
              </a:rPr>
              <a:t> </a:t>
            </a:r>
            <a:r>
              <a:rPr lang="zh-CN" altLang="zh-CN" sz="2000" b="0" dirty="0">
                <a:latin typeface="Times New Roman" panose="02020603050405020304" pitchFamily="18" charset="0"/>
              </a:rPr>
              <a:t> Please be kindly to check the price list and back your comments. Anything referring price, quantity, service, please feel free to tell me for prompt solution. The promotion is specially and only for this March.</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pRg st="2" end="2"/>
                                            </p:txEl>
                                          </p:spTgt>
                                        </p:tgtEl>
                                        <p:attrNameLst>
                                          <p:attrName>style.visibility</p:attrName>
                                        </p:attrNameLst>
                                      </p:cBhvr>
                                      <p:to>
                                        <p:strVal val="visible"/>
                                      </p:to>
                                    </p:set>
                                    <p:anim calcmode="lin" valueType="num">
                                      <p:cBhvr additive="base">
                                        <p:cTn id="13" dur="5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pRg st="4" end="4"/>
                                            </p:txEl>
                                          </p:spTgt>
                                        </p:tgtEl>
                                        <p:attrNameLst>
                                          <p:attrName>style.visibility</p:attrName>
                                        </p:attrNameLst>
                                      </p:cBhvr>
                                      <p:to>
                                        <p:strVal val="visible"/>
                                      </p:to>
                                    </p:set>
                                    <p:anim calcmode="lin" valueType="num">
                                      <p:cBhvr additive="base">
                                        <p:cTn id="19" dur="500" fill="hold"/>
                                        <p:tgtEl>
                                          <p:spTgt spid="1638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6">
                                            <p:txEl>
                                              <p:pRg st="6" end="6"/>
                                            </p:txEl>
                                          </p:spTgt>
                                        </p:tgtEl>
                                        <p:attrNameLst>
                                          <p:attrName>style.visibility</p:attrName>
                                        </p:attrNameLst>
                                      </p:cBhvr>
                                      <p:to>
                                        <p:strVal val="visible"/>
                                      </p:to>
                                    </p:set>
                                    <p:anim calcmode="lin" valueType="num">
                                      <p:cBhvr additive="base">
                                        <p:cTn id="25" dur="500" fill="hold"/>
                                        <p:tgtEl>
                                          <p:spTgt spid="1638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a:spLocks noChangeArrowheads="1"/>
          </p:cNvSpPr>
          <p:nvPr/>
        </p:nvSpPr>
        <p:spPr bwMode="auto">
          <a:xfrm>
            <a:off x="1077913" y="2035175"/>
            <a:ext cx="7872413" cy="3524250"/>
          </a:xfrm>
          <a:prstGeom prst="rect">
            <a:avLst/>
          </a:prstGeom>
          <a:gradFill rotWithShape="1">
            <a:gsLst>
              <a:gs pos="0">
                <a:srgbClr val="FFFFFF">
                  <a:gamma/>
                  <a:shade val="46275"/>
                  <a:invGamma/>
                  <a:alpha val="12000"/>
                </a:srgbClr>
              </a:gs>
              <a:gs pos="50000">
                <a:srgbClr val="FFFFFF">
                  <a:alpha val="12000"/>
                </a:srgbClr>
              </a:gs>
              <a:gs pos="100000">
                <a:srgbClr val="FFFFFF">
                  <a:gamma/>
                  <a:shade val="46275"/>
                  <a:invGamma/>
                  <a:alpha val="12000"/>
                </a:srgbClr>
              </a:gs>
            </a:gsLst>
            <a:lin ang="5400000" scaled="1"/>
          </a:gradFill>
          <a:ln w="3175">
            <a:solidFill>
              <a:srgbClr val="FFFFFF"/>
            </a:solidFill>
            <a:prstDash val="sysDot"/>
            <a:miter lim="800000"/>
          </a:ln>
        </p:spPr>
        <p:txBody>
          <a:bodyPr/>
          <a:lstStyle/>
          <a:p>
            <a:pPr marR="0" algn="just" defTabSz="914400" eaLnBrk="1" hangingPunct="1">
              <a:buClrTx/>
              <a:buSzTx/>
              <a:buFontTx/>
              <a:buNone/>
              <a:defRPr/>
            </a:pPr>
            <a:r>
              <a:rPr kumimoji="0" lang="en-US" altLang="zh-CN"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Notes</a:t>
            </a:r>
            <a:r>
              <a:rPr kumimoji="0" lang="zh-CN" altLang="en-US"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注释</a:t>
            </a:r>
            <a:endParaRPr kumimoji="0" lang="zh-CN" altLang="en-US"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mover:先行者                                      sets: 套；</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stainless steel cutlery: 不锈钢餐具     competitive price:  具竞争力的价格     </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cookware: 烹饪用具                           trial order:试订单；</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internal sales competition: 内部销售竞赛    </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quality guarantee: 质量保证</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discount promotion: 折扣促销             price list:价格表；</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MOQ: 最小订单量，起订量              comments:意见，评论</a:t>
            </a:r>
            <a:endPar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algn="just" defTabSz="914400" eaLnBrk="1" hangingPunct="1">
              <a:buClrTx/>
              <a:buSzTx/>
              <a:buFontTx/>
              <a:buNone/>
              <a:defRPr/>
            </a:pPr>
            <a:r>
              <a:rPr kumimoji="0" lang="zh-CN" altLang="en-US" sz="2000" b="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doz: 打，十二个                                  VIP customer: VIP贵宾                  </a:t>
            </a:r>
            <a:endParaRPr kumimoji="0" lang="zh-CN" sz="20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Case 2: </a:t>
            </a: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12813" y="1149350"/>
            <a:ext cx="7961313" cy="5360988"/>
          </a:xfrm>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p:txBody>
      </p:sp>
      <p:cxnSp>
        <p:nvCxnSpPr>
          <p:cNvPr id="9" name="直接箭头连接符 8"/>
          <p:cNvCxnSpPr/>
          <p:nvPr/>
        </p:nvCxnSpPr>
        <p:spPr>
          <a:xfrm flipH="1" flipV="1">
            <a:off x="4508500" y="3476625"/>
            <a:ext cx="795338" cy="4937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706938" y="3970338"/>
            <a:ext cx="3509963" cy="466725"/>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Getting attention, with a question or a statement to create suspense.</a:t>
            </a:r>
            <a:endParaRPr kumimoji="0" lang="zh-CN" altLang="en-US" sz="18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103" name="文本框 102"/>
          <p:cNvSpPr txBox="1"/>
          <p:nvPr/>
        </p:nvSpPr>
        <p:spPr>
          <a:xfrm>
            <a:off x="1057275" y="1687513"/>
            <a:ext cx="7712075" cy="3444875"/>
          </a:xfrm>
          <a:prstGeom prst="rect">
            <a:avLst/>
          </a:prstGeom>
          <a:noFill/>
          <a:ln w="9525">
            <a:noFill/>
          </a:ln>
        </p:spPr>
        <p:txBody>
          <a:bodyPr>
            <a:spAutoFit/>
          </a:bodyPr>
          <a:lstStyle/>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Dear Julie,</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algn="just"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You already trust Eagle Brokerage to provide your insurance solutions. Now I want to introduce Eagle's sister company Net-Thing and its family of products designed to keep you connected to your network of customers and employees.</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a:p>
            <a:pPr marR="0" defTabSz="914400" eaLnBrk="1" hangingPunct="1">
              <a:buClrTx/>
              <a:buSzTx/>
              <a:buFontTx/>
              <a:buNone/>
              <a:defRPr/>
            </a:pPr>
            <a:r>
              <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rPr>
              <a:t>Here’s an introduction to what Net-Thing can do for your business.</a:t>
            </a:r>
            <a:endParaRPr kumimoji="0" lang="en-US" altLang="zh-CN" sz="2000" b="0" kern="1200" cap="none" spc="0" normalizeH="0" baseline="0" noProof="0" dirty="0">
              <a:solidFill>
                <a:schemeClr val="accent4"/>
              </a:solidFill>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91440" tIns="45720" rIns="91440" bIns="45720" anchor="ctr" anchorCtr="0"/>
          <a:p>
            <a:endParaRPr lang="zh-CN" altLang="en-US" dirty="0"/>
          </a:p>
        </p:txBody>
      </p:sp>
      <p:graphicFrame>
        <p:nvGraphicFramePr>
          <p:cNvPr id="2" name="表格 -1"/>
          <p:cNvGraphicFramePr/>
          <p:nvPr/>
        </p:nvGraphicFramePr>
        <p:xfrm>
          <a:off x="1227138" y="1076325"/>
          <a:ext cx="7385050" cy="3962400"/>
        </p:xfrm>
        <a:graphic>
          <a:graphicData uri="http://schemas.openxmlformats.org/drawingml/2006/table">
            <a:tbl>
              <a:tblPr firstRow="1" bandRow="1">
                <a:tableStyleId>{5940675A-B579-460E-94D1-54222C63F5DA}</a:tableStyleId>
              </a:tblPr>
              <a:tblGrid>
                <a:gridCol w="793391"/>
                <a:gridCol w="6591659"/>
              </a:tblGrid>
              <a:tr h="1219200">
                <a:tc>
                  <a:txBody>
                    <a:bodyPr/>
                    <a:lstStyle/>
                    <a:p>
                      <a:pPr marL="0" indent="0" algn="l">
                        <a:buNone/>
                      </a:pPr>
                      <a:r>
                        <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rPr>
                        <a:t>Web design</a:t>
                      </a:r>
                      <a:endPar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just">
                        <a:buNone/>
                      </a:pPr>
                      <a:r>
                        <a:rPr lang="en-US" altLang="zh-CN" sz="2000" b="0" u="none" dirty="0">
                          <a:latin typeface="Times New Roman" panose="02020603050405020304" pitchFamily="18" charset="0"/>
                          <a:ea typeface="Times New Roman" panose="02020603050405020304" pitchFamily="18" charset="0"/>
                          <a:cs typeface="Times New Roman" panose="02020603050405020304" pitchFamily="18" charset="0"/>
                        </a:rPr>
                        <a:t>Put the best face on your business, and create practical tools for your staff: with Flash animation, interactive databases, e-commerce, or elegant brochure-style sites. Then choose Net-Thing's marketing tools to attract customers to your site.</a:t>
                      </a:r>
                      <a:endParaRPr lang="en-US" altLang="zh-CN" sz="2000" b="0" u="none" dirty="0">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0">
                <a:tc>
                  <a:txBody>
                    <a:bodyPr/>
                    <a:lstStyle/>
                    <a:p>
                      <a:pPr marL="0" indent="0" algn="l">
                        <a:buNone/>
                      </a:pPr>
                      <a:r>
                        <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rPr>
                        <a:t>Web hosting</a:t>
                      </a:r>
                      <a:endPar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just">
                        <a:buNone/>
                      </a:pPr>
                      <a:r>
                        <a:rPr lang="en-US" altLang="zh-CN" sz="2000" b="0" u="none" dirty="0">
                          <a:latin typeface="Times New Roman" panose="02020603050405020304" pitchFamily="18" charset="0"/>
                          <a:ea typeface="Times New Roman" panose="02020603050405020304" pitchFamily="18" charset="0"/>
                          <a:cs typeface="Times New Roman" panose="02020603050405020304" pitchFamily="18" charset="0"/>
                        </a:rPr>
                        <a:t>Store your web site on Net-Thing’s servers, and ensure that your site is working even when your staff goes home. Net-Thing provides high speed Internet connections—T1s and ISDN. Need email? Net-Thing can provide as many unique email accounts as you can use.</a:t>
                      </a:r>
                      <a:endParaRPr lang="en-US" altLang="zh-CN" sz="2000" b="0" u="none" dirty="0">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19200">
                <a:tc>
                  <a:txBody>
                    <a:bodyPr/>
                    <a:lstStyle/>
                    <a:p>
                      <a:pPr marL="0" indent="0" algn="l">
                        <a:buNone/>
                      </a:pPr>
                      <a:r>
                        <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rPr>
                        <a:t>Cell phones</a:t>
                      </a:r>
                      <a:endPar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just">
                        <a:buNone/>
                      </a:pPr>
                      <a:r>
                        <a:rPr lang="en-US" altLang="zh-CN" sz="2000" b="0" u="none" dirty="0">
                          <a:latin typeface="Times New Roman" panose="02020603050405020304" pitchFamily="18" charset="0"/>
                          <a:ea typeface="Times New Roman" panose="02020603050405020304" pitchFamily="18" charset="0"/>
                          <a:cs typeface="Times New Roman" panose="02020603050405020304" pitchFamily="18" charset="0"/>
                        </a:rPr>
                        <a:t>Cell phones are used today for email and other digital, wireless tasks. Your staff can even access data online from one wireless device. Net-Thing incorporates the new technologies our clients want.</a:t>
                      </a:r>
                      <a:endParaRPr lang="en-US" altLang="zh-CN" sz="2000" b="0" u="none" dirty="0">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18449" name="直接箭头连接符 1073743322"/>
          <p:cNvCxnSpPr/>
          <p:nvPr/>
        </p:nvCxnSpPr>
        <p:spPr>
          <a:xfrm flipH="1" flipV="1">
            <a:off x="4090988" y="5038725"/>
            <a:ext cx="433387" cy="206375"/>
          </a:xfrm>
          <a:prstGeom prst="straightConnector1">
            <a:avLst/>
          </a:prstGeom>
          <a:ln w="9525" cap="flat" cmpd="sng">
            <a:solidFill>
              <a:srgbClr val="4F81BD"/>
            </a:solidFill>
            <a:prstDash val="solid"/>
            <a:headEnd type="none" w="med" len="med"/>
            <a:tailEnd type="triangle" w="med" len="med"/>
          </a:ln>
        </p:spPr>
      </p:cxnSp>
      <p:sp>
        <p:nvSpPr>
          <p:cNvPr id="18450" name="矩形 1073743321"/>
          <p:cNvSpPr/>
          <p:nvPr/>
        </p:nvSpPr>
        <p:spPr>
          <a:xfrm>
            <a:off x="4524375" y="5245100"/>
            <a:ext cx="4087813" cy="742950"/>
          </a:xfrm>
          <a:prstGeom prst="rect">
            <a:avLst/>
          </a:prstGeom>
          <a:solidFill>
            <a:srgbClr val="FFFFFF"/>
          </a:solidFill>
          <a:ln w="9525" cap="flat" cmpd="sng">
            <a:solidFill>
              <a:srgbClr val="4F81BD"/>
            </a:solidFill>
            <a:prstDash val="solid"/>
            <a:miter/>
            <a:headEnd type="none" w="med" len="med"/>
            <a:tailEnd type="none" w="med" len="med"/>
          </a:ln>
        </p:spPr>
        <p:txBody>
          <a:bodyPr/>
          <a:p>
            <a:pPr eaLnBrk="1" hangingPunct="1"/>
            <a:r>
              <a:rPr lang="zh-CN" altLang="en-US" dirty="0">
                <a:latin typeface="Times New Roman" panose="02020603050405020304" pitchFamily="18" charset="0"/>
              </a:rPr>
              <a:t>Arousing interest,</a:t>
            </a:r>
            <a:r>
              <a:rPr lang="zh-CN" altLang="en-US" b="0" dirty="0">
                <a:latin typeface="Times New Roman" panose="02020603050405020304" pitchFamily="18" charset="0"/>
              </a:rPr>
              <a:t> with the advantages of your product or service.</a:t>
            </a:r>
            <a:endParaRPr lang="zh-CN" altLang="en-US" b="0" dirty="0">
              <a:latin typeface="Times New Roman" panose="02020603050405020304" pitchFamily="18" charset="0"/>
            </a:endParaRPr>
          </a:p>
          <a:p>
            <a:pPr eaLnBrk="1" hangingPunct="1"/>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p:txBody>
          <a:bodyPr vert="horz" wrap="square" lIns="91440" tIns="45720" rIns="91440" bIns="45720" anchor="ctr" anchorCtr="0"/>
          <a:p>
            <a:endParaRPr lang="zh-CN" altLang="en-US" dirty="0"/>
          </a:p>
        </p:txBody>
      </p:sp>
      <p:sp>
        <p:nvSpPr>
          <p:cNvPr id="19459" name="文本框 4"/>
          <p:cNvSpPr txBox="1"/>
          <p:nvPr/>
        </p:nvSpPr>
        <p:spPr>
          <a:xfrm>
            <a:off x="1055688" y="1050925"/>
            <a:ext cx="7777162" cy="5016500"/>
          </a:xfrm>
          <a:prstGeom prst="rect">
            <a:avLst/>
          </a:prstGeom>
          <a:noFill/>
          <a:ln w="9525">
            <a:noFill/>
          </a:ln>
        </p:spPr>
        <p:txBody>
          <a:bodyPr>
            <a:spAutoFit/>
          </a:bodyPr>
          <a:p>
            <a:pPr algn="just" eaLnBrk="1" hangingPunct="1"/>
            <a:r>
              <a:rPr lang="zh-CN" altLang="en-US" sz="2000" b="0" dirty="0">
                <a:latin typeface="Times New Roman" panose="02020603050405020304" pitchFamily="18" charset="0"/>
              </a:rPr>
              <a:t>With a long history of solid growth and great service, you can rely on Net-Thing to be here as your business grows. Best of all you can feel secure knowing that you are using one trusted team for your integrated business solution.</a:t>
            </a:r>
            <a:endParaRPr lang="zh-CN" altLang="en-US" sz="2000" b="0" dirty="0">
              <a:latin typeface="Times New Roman" panose="02020603050405020304" pitchFamily="18" charset="0"/>
            </a:endParaRPr>
          </a:p>
          <a:p>
            <a:pPr eaLnBrk="1" hangingPunct="1"/>
            <a:endParaRPr lang="zh-CN" altLang="en-US" sz="2000" b="0" dirty="0">
              <a:latin typeface="Times New Roman" panose="02020603050405020304" pitchFamily="18" charset="0"/>
            </a:endParaRPr>
          </a:p>
          <a:p>
            <a:pPr eaLnBrk="1" hangingPunct="1"/>
            <a:endParaRPr lang="zh-CN" altLang="en-US" sz="2000" b="0" dirty="0">
              <a:latin typeface="Times New Roman" panose="02020603050405020304" pitchFamily="18" charset="0"/>
            </a:endParaRPr>
          </a:p>
          <a:p>
            <a:pPr eaLnBrk="1" hangingPunct="1"/>
            <a:r>
              <a:rPr lang="zh-CN" altLang="en-US" sz="2000" b="0" dirty="0">
                <a:latin typeface="Times New Roman" panose="02020603050405020304" pitchFamily="18" charset="0"/>
              </a:rPr>
              <a:t>Please call today to find out how we can help. Don‘t forget to ask how Net-Thing can enhance your web-design package, with our marketing and search engine registration services.</a:t>
            </a:r>
            <a:endParaRPr lang="zh-CN" altLang="en-US" sz="2000" b="0" dirty="0">
              <a:latin typeface="Times New Roman" panose="02020603050405020304" pitchFamily="18" charset="0"/>
            </a:endParaRPr>
          </a:p>
          <a:p>
            <a:pPr eaLnBrk="1" hangingPunct="1"/>
            <a:endParaRPr lang="zh-CN" altLang="en-US" sz="2000" b="0" dirty="0">
              <a:latin typeface="Times New Roman" panose="02020603050405020304" pitchFamily="18" charset="0"/>
            </a:endParaRPr>
          </a:p>
          <a:p>
            <a:pPr eaLnBrk="1" hangingPunct="1"/>
            <a:r>
              <a:rPr lang="zh-CN" altLang="en-US" sz="2000" b="0" dirty="0">
                <a:latin typeface="Times New Roman" panose="02020603050405020304" pitchFamily="18" charset="0"/>
              </a:rPr>
              <a:t>Sincerely</a:t>
            </a:r>
            <a:endParaRPr lang="zh-CN" altLang="en-US" sz="2000" b="0" dirty="0">
              <a:latin typeface="Times New Roman" panose="02020603050405020304" pitchFamily="18" charset="0"/>
            </a:endParaRPr>
          </a:p>
          <a:p>
            <a:pPr eaLnBrk="1" hangingPunct="1"/>
            <a:endParaRPr lang="zh-CN" altLang="en-US" sz="2000" b="0" dirty="0">
              <a:latin typeface="Times New Roman" panose="02020603050405020304" pitchFamily="18" charset="0"/>
            </a:endParaRPr>
          </a:p>
          <a:p>
            <a:pPr eaLnBrk="1" hangingPunct="1"/>
            <a:r>
              <a:rPr lang="zh-CN" altLang="en-US" sz="2000" b="0" dirty="0">
                <a:latin typeface="Times New Roman" panose="02020603050405020304" pitchFamily="18" charset="0"/>
              </a:rPr>
              <a:t>Harry Wagner</a:t>
            </a:r>
            <a:endParaRPr lang="zh-CN" altLang="en-US" sz="2000" b="0" dirty="0">
              <a:latin typeface="Times New Roman" panose="02020603050405020304" pitchFamily="18" charset="0"/>
            </a:endParaRPr>
          </a:p>
          <a:p>
            <a:pPr eaLnBrk="1" hangingPunct="1"/>
            <a:r>
              <a:rPr lang="zh-CN" altLang="en-US" sz="2000" b="0" dirty="0">
                <a:latin typeface="Times New Roman" panose="02020603050405020304" pitchFamily="18" charset="0"/>
              </a:rPr>
              <a:t>President, Net-Thing</a:t>
            </a:r>
            <a:endParaRPr lang="zh-CN" altLang="en-US" sz="2000" b="0" dirty="0">
              <a:latin typeface="Times New Roman" panose="02020603050405020304" pitchFamily="18" charset="0"/>
            </a:endParaRPr>
          </a:p>
          <a:p>
            <a:pPr eaLnBrk="1" hangingPunct="1"/>
            <a:r>
              <a:rPr lang="zh-CN" altLang="en-US" sz="2000" b="0" dirty="0">
                <a:latin typeface="Times New Roman" panose="02020603050405020304" pitchFamily="18" charset="0"/>
              </a:rPr>
              <a:t>P.S. Use the enclosed valuable Net-Thing coupons to cut your costs and start saving today!</a:t>
            </a:r>
            <a:endParaRPr lang="zh-CN" altLang="en-US" sz="2000" b="0" dirty="0">
              <a:latin typeface="Times New Roman" panose="02020603050405020304" pitchFamily="18" charset="0"/>
            </a:endParaRPr>
          </a:p>
        </p:txBody>
      </p:sp>
      <p:cxnSp>
        <p:nvCxnSpPr>
          <p:cNvPr id="19460" name="直接箭头连接符 1073743324"/>
          <p:cNvCxnSpPr/>
          <p:nvPr/>
        </p:nvCxnSpPr>
        <p:spPr>
          <a:xfrm flipH="1" flipV="1">
            <a:off x="3924300" y="2087563"/>
            <a:ext cx="515938" cy="206375"/>
          </a:xfrm>
          <a:prstGeom prst="straightConnector1">
            <a:avLst/>
          </a:prstGeom>
          <a:ln w="9525" cap="flat" cmpd="sng">
            <a:solidFill>
              <a:srgbClr val="4F81BD"/>
            </a:solidFill>
            <a:prstDash val="solid"/>
            <a:headEnd type="none" w="med" len="med"/>
            <a:tailEnd type="triangle" w="med" len="med"/>
          </a:ln>
        </p:spPr>
      </p:cxnSp>
      <p:cxnSp>
        <p:nvCxnSpPr>
          <p:cNvPr id="19461" name="直接箭头连接符 5"/>
          <p:cNvCxnSpPr/>
          <p:nvPr/>
        </p:nvCxnSpPr>
        <p:spPr>
          <a:xfrm flipH="1" flipV="1">
            <a:off x="4313238" y="4341813"/>
            <a:ext cx="517525" cy="206375"/>
          </a:xfrm>
          <a:prstGeom prst="straightConnector1">
            <a:avLst/>
          </a:prstGeom>
          <a:ln w="9525" cap="flat" cmpd="sng">
            <a:solidFill>
              <a:srgbClr val="4F81BD"/>
            </a:solidFill>
            <a:prstDash val="solid"/>
            <a:headEnd type="none" w="med" len="med"/>
            <a:tailEnd type="triangle" w="med" len="med"/>
          </a:ln>
        </p:spPr>
      </p:cxnSp>
      <p:sp>
        <p:nvSpPr>
          <p:cNvPr id="19462" name="矩形 1073743323"/>
          <p:cNvSpPr/>
          <p:nvPr/>
        </p:nvSpPr>
        <p:spPr>
          <a:xfrm>
            <a:off x="4440238" y="2087563"/>
            <a:ext cx="3384550" cy="742950"/>
          </a:xfrm>
          <a:prstGeom prst="rect">
            <a:avLst/>
          </a:prstGeom>
          <a:solidFill>
            <a:srgbClr val="FFFFFF"/>
          </a:solidFill>
          <a:ln w="9525" cap="flat" cmpd="sng">
            <a:solidFill>
              <a:srgbClr val="4F81BD"/>
            </a:solidFill>
            <a:prstDash val="solid"/>
            <a:miter/>
            <a:headEnd type="none" w="med" len="med"/>
            <a:tailEnd type="none" w="med" len="med"/>
          </a:ln>
        </p:spPr>
        <p:txBody>
          <a:bodyPr/>
          <a:p>
            <a:pPr eaLnBrk="1" hangingPunct="1"/>
            <a:r>
              <a:rPr lang="zh-CN" altLang="en-US" dirty="0">
                <a:latin typeface="Times New Roman" panose="02020603050405020304" pitchFamily="18" charset="0"/>
              </a:rPr>
              <a:t>Proving benefits</a:t>
            </a:r>
            <a:r>
              <a:rPr lang="zh-CN" altLang="en-US" b="0" dirty="0">
                <a:latin typeface="Times New Roman" panose="02020603050405020304" pitchFamily="18" charset="0"/>
              </a:rPr>
              <a:t>, with emphasis on your special points.</a:t>
            </a:r>
            <a:endParaRPr lang="zh-CN" altLang="en-US" b="0" dirty="0">
              <a:latin typeface="Times New Roman" panose="02020603050405020304" pitchFamily="18" charset="0"/>
            </a:endParaRPr>
          </a:p>
          <a:p>
            <a:pPr eaLnBrk="1" hangingPunct="1"/>
            <a:endParaRPr lang="zh-CN" altLang="en-US" dirty="0">
              <a:latin typeface="Arial" panose="020B0604020202020204" pitchFamily="34" charset="0"/>
            </a:endParaRPr>
          </a:p>
        </p:txBody>
      </p:sp>
      <p:sp>
        <p:nvSpPr>
          <p:cNvPr id="19463" name="矩形 1073743325"/>
          <p:cNvSpPr/>
          <p:nvPr/>
        </p:nvSpPr>
        <p:spPr>
          <a:xfrm>
            <a:off x="4830763" y="4341813"/>
            <a:ext cx="4067175" cy="622300"/>
          </a:xfrm>
          <a:prstGeom prst="rect">
            <a:avLst/>
          </a:prstGeom>
          <a:solidFill>
            <a:srgbClr val="FFFFFF"/>
          </a:solidFill>
          <a:ln w="9525" cap="flat" cmpd="sng">
            <a:solidFill>
              <a:srgbClr val="4F81BD"/>
            </a:solidFill>
            <a:prstDash val="solid"/>
            <a:miter/>
            <a:headEnd type="none" w="med" len="med"/>
            <a:tailEnd type="none" w="med" len="med"/>
          </a:ln>
        </p:spPr>
        <p:txBody>
          <a:bodyPr/>
          <a:p>
            <a:pPr eaLnBrk="1" hangingPunct="1"/>
            <a:r>
              <a:rPr lang="zh-CN" altLang="en-US" dirty="0">
                <a:latin typeface="Times New Roman" panose="02020603050405020304" pitchFamily="18" charset="0"/>
              </a:rPr>
              <a:t>Motivating action,</a:t>
            </a:r>
            <a:r>
              <a:rPr lang="zh-CN" altLang="en-US" b="0" dirty="0">
                <a:latin typeface="Times New Roman" panose="02020603050405020304" pitchFamily="18" charset="0"/>
              </a:rPr>
              <a:t> with encouragement for further contacts.</a:t>
            </a:r>
            <a:endParaRPr lang="zh-CN" altLang="en-US" b="0" dirty="0">
              <a:latin typeface="Times New Roman" panose="02020603050405020304" pitchFamily="18" charset="0"/>
            </a:endParaRPr>
          </a:p>
          <a:p>
            <a:pPr eaLnBrk="1" hangingPunct="1"/>
            <a:endParaRPr lang="zh-CN" altLang="en-US" dirty="0">
              <a:latin typeface="Arial" panose="020B0604020202020204" pitchFamily="34"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2500" y="522288"/>
            <a:ext cx="85899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mj-lt"/>
                <a:ea typeface="+mj-ea"/>
                <a:cs typeface="+mj-cs"/>
              </a:rPr>
              <a:t>Task 3 </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mj-lt"/>
                <a:ea typeface="+mj-ea"/>
                <a:cs typeface="+mj-cs"/>
              </a:rPr>
              <a:t>Directions: Read the sample and summarize the writing process.</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897573" y="1120775"/>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Step 1: </a:t>
            </a:r>
            <a:endParaRPr kumimoji="0" lang="en-US"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2: </a:t>
            </a:r>
            <a:endParaRPr kumimoji="0" lang="en-US"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3: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en-US" altLang="zh-CN" sz="2000" b="0" i="0" u="sng"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4: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p:txBody>
      </p:sp>
      <p:cxnSp>
        <p:nvCxnSpPr>
          <p:cNvPr id="5" name="直接连接符 4"/>
          <p:cNvCxnSpPr/>
          <p:nvPr/>
        </p:nvCxnSpPr>
        <p:spPr>
          <a:xfrm flipV="1">
            <a:off x="2551113" y="2093913"/>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49237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55875" y="289083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41588" y="3289300"/>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2548255" y="367315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548255" y="4150043"/>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541905" y="4562793"/>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511425" y="4975543"/>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2531" name="内容占位符 2"/>
          <p:cNvSpPr>
            <a:spLocks noGrp="1"/>
          </p:cNvSpPr>
          <p:nvPr/>
        </p:nvSpPr>
        <p:spPr>
          <a:xfrm>
            <a:off x="1926590" y="1383030"/>
            <a:ext cx="6823075" cy="53606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lgn="just">
              <a:lnSpc>
                <a:spcPct val="12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Getting the readers</a:t>
            </a:r>
            <a:r>
              <a:rPr lang="en-US" altLang="zh-CN" sz="2000" b="0" dirty="0">
                <a:latin typeface="Times New Roman" panose="02020603050405020304" pitchFamily="18" charset="0"/>
              </a:rPr>
              <a:t>’</a:t>
            </a:r>
            <a:r>
              <a:rPr lang="zh-CN" altLang="en-US" sz="2000" b="0" dirty="0">
                <a:latin typeface="Times New Roman" panose="02020603050405020304" pitchFamily="18" charset="0"/>
              </a:rPr>
              <a:t>attention by introducing Eagle's sister company    Net-Thing and  its family of products designed to keep the customers connected to their network of customers and employees.</a:t>
            </a:r>
            <a:endParaRPr lang="zh-CN" altLang="en-US" sz="2000" b="0" dirty="0">
              <a:latin typeface="Times New Roman" panose="02020603050405020304" pitchFamily="18" charset="0"/>
            </a:endParaRPr>
          </a:p>
          <a:p>
            <a:pPr algn="just">
              <a:lnSpc>
                <a:spcPct val="12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Arousing the reader’s interest by introducing the Net-thing’s </a:t>
            </a:r>
            <a:endParaRPr lang="zh-CN" altLang="en-US" sz="2000" b="0" dirty="0">
              <a:latin typeface="Times New Roman" panose="02020603050405020304" pitchFamily="18" charset="0"/>
            </a:endParaRPr>
          </a:p>
          <a:p>
            <a:pPr algn="just">
              <a:lnSpc>
                <a:spcPct val="120000"/>
              </a:lnSpc>
              <a:buNone/>
            </a:pPr>
            <a:r>
              <a:rPr lang="zh-CN" altLang="en-US" sz="2000" b="0" dirty="0">
                <a:latin typeface="Times New Roman" panose="02020603050405020304" pitchFamily="18" charset="0"/>
              </a:rPr>
              <a:t>    advantages.</a:t>
            </a:r>
            <a:endParaRPr lang="zh-CN" altLang="en-US" sz="2000" b="0" dirty="0">
              <a:latin typeface="Times New Roman" panose="02020603050405020304" pitchFamily="18" charset="0"/>
            </a:endParaRPr>
          </a:p>
          <a:p>
            <a:pPr algn="just">
              <a:lnSpc>
                <a:spcPct val="12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Emphasizing the solid growth and great service of Net-thing and proving  its benefits.</a:t>
            </a:r>
            <a:endParaRPr lang="zh-CN" altLang="en-US" sz="2000" b="0" dirty="0">
              <a:latin typeface="Times New Roman" panose="02020603050405020304" pitchFamily="18" charset="0"/>
            </a:endParaRPr>
          </a:p>
          <a:p>
            <a:pPr algn="just">
              <a:lnSpc>
                <a:spcPct val="120000"/>
              </a:lnSpc>
              <a:buNone/>
            </a:pPr>
            <a:r>
              <a:rPr lang="en-US" altLang="zh-CN" sz="2000" b="0" dirty="0">
                <a:latin typeface="Times New Roman" panose="02020603050405020304" pitchFamily="18" charset="0"/>
              </a:rPr>
              <a:t> </a:t>
            </a:r>
            <a:r>
              <a:rPr lang="zh-CN" altLang="en-US" sz="2000" b="0" dirty="0">
                <a:latin typeface="Times New Roman" panose="02020603050405020304" pitchFamily="18" charset="0"/>
              </a:rPr>
              <a:t>Encourage the customers to find out more about Net-thing.</a:t>
            </a:r>
            <a:endParaRPr lang="zh-CN" altLang="en-US" sz="2000" b="0" dirty="0">
              <a:latin typeface="Times New Roman" panose="02020603050405020304" pitchFamily="18" charset="0"/>
            </a:endParaRPr>
          </a:p>
        </p:txBody>
      </p:sp>
      <p:cxnSp>
        <p:nvCxnSpPr>
          <p:cNvPr id="12" name="直接连接符 11"/>
          <p:cNvCxnSpPr/>
          <p:nvPr/>
        </p:nvCxnSpPr>
        <p:spPr>
          <a:xfrm flipV="1">
            <a:off x="2531428" y="1765618"/>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additive="base">
                                        <p:cTn id="13"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xEl>
                                              <p:pRg st="2" end="2"/>
                                            </p:txEl>
                                          </p:spTgt>
                                        </p:tgtEl>
                                        <p:attrNameLst>
                                          <p:attrName>style.visibility</p:attrName>
                                        </p:attrNameLst>
                                      </p:cBhvr>
                                      <p:to>
                                        <p:strVal val="visible"/>
                                      </p:to>
                                    </p:set>
                                    <p:anim calcmode="lin" valueType="num">
                                      <p:cBhvr additive="base">
                                        <p:cTn id="19"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1">
                                            <p:txEl>
                                              <p:pRg st="3" end="3"/>
                                            </p:txEl>
                                          </p:spTgt>
                                        </p:tgtEl>
                                        <p:attrNameLst>
                                          <p:attrName>style.visibility</p:attrName>
                                        </p:attrNameLst>
                                      </p:cBhvr>
                                      <p:to>
                                        <p:strVal val="visible"/>
                                      </p:to>
                                    </p:set>
                                    <p:anim calcmode="lin" valueType="num">
                                      <p:cBhvr additive="base">
                                        <p:cTn id="25" dur="5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1">
                                            <p:txEl>
                                              <p:pRg st="4" end="4"/>
                                            </p:txEl>
                                          </p:spTgt>
                                        </p:tgtEl>
                                        <p:attrNameLst>
                                          <p:attrName>style.visibility</p:attrName>
                                        </p:attrNameLst>
                                      </p:cBhvr>
                                      <p:to>
                                        <p:strVal val="visible"/>
                                      </p:to>
                                    </p:set>
                                    <p:anim calcmode="lin" valueType="num">
                                      <p:cBhvr additive="base">
                                        <p:cTn id="31" dur="500" fill="hold"/>
                                        <p:tgtEl>
                                          <p:spTgt spid="2253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1135063" y="1666875"/>
            <a:ext cx="7832725" cy="3254375"/>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sister company: 姐妹（兄弟）公司    server: 服务器</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en-US" altLang="zh-CN" sz="2000" b="0" dirty="0">
                <a:solidFill>
                  <a:srgbClr val="282917"/>
                </a:solidFill>
                <a:latin typeface="Times New Roman" panose="02020603050405020304" pitchFamily="18" charset="0"/>
                <a:cs typeface="Times New Roman" panose="02020603050405020304" pitchFamily="18" charset="0"/>
              </a:rPr>
              <a:t>N</a:t>
            </a:r>
            <a:r>
              <a:rPr lang="zh-CN" altLang="en-US" sz="2000" b="0" dirty="0">
                <a:solidFill>
                  <a:srgbClr val="282917"/>
                </a:solidFill>
                <a:latin typeface="Times New Roman" panose="02020603050405020304" pitchFamily="18" charset="0"/>
                <a:cs typeface="Times New Roman" panose="02020603050405020304" pitchFamily="18" charset="0"/>
              </a:rPr>
              <a:t>etwork</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网，网络                             Internet connections: 网络连接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flash animation</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flash动画                  access data online</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在线数据访问</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interactive databases</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交互数据库       wireless device</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无线设备</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e-commerce</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电子商务                        incorporate</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包含，拥有</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elegant brochure-style</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精美的宣传册风格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solid growth</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稳定增长</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marketing tools</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营销工具                   great service</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高效服务</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solidFill>
                  <a:srgbClr val="282917"/>
                </a:solidFill>
                <a:latin typeface="Times New Roman" panose="02020603050405020304" pitchFamily="18" charset="0"/>
                <a:cs typeface="Times New Roman" panose="02020603050405020304" pitchFamily="18" charset="0"/>
              </a:rPr>
              <a:t>Net-Thing</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网事（专营店）              registration services</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注册服务</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eaLnBrk="1" hangingPunct="1">
              <a:spcBef>
                <a:spcPts val="625"/>
              </a:spcBef>
              <a:spcAft>
                <a:spcPts val="500"/>
              </a:spcAft>
            </a:pPr>
            <a:r>
              <a:rPr lang="zh-CN" altLang="en-US" sz="2400" dirty="0">
                <a:latin typeface="宋体" panose="02010600030101010101" pitchFamily="2" charset="-122"/>
              </a:rPr>
              <a:t>                               </a:t>
            </a:r>
            <a:endParaRPr lang="en-US" altLang="zh-CN" sz="2000" b="0" dirty="0">
              <a:solidFill>
                <a:srgbClr val="32220E"/>
              </a:solidFill>
              <a:latin typeface="Roboto Light" panose="02000000000000000000"/>
            </a:endParaRPr>
          </a:p>
          <a:p>
            <a:pPr eaLnBrk="1" hangingPunct="1"/>
            <a:endParaRPr lang="zh-CN" altLang="zh-CN" dirty="0">
              <a:latin typeface="Arial" panose="020B0604020202020204" pitchFamily="34"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 this unit, you will learn: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connotation of a sales letter;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typical types of sales letters;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format and the content of a sales letter;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how to apply some useful expressions in practice;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how to write a satisfactory sales letter with correct layout, complete content and key selling points.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workplace requirements and ethics for writing sales letters.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 name="标题 1"/>
          <p:cNvSpPr>
            <a:spLocks noGrp="1"/>
          </p:cNvSpPr>
          <p:nvPr>
            <p:ph type="title"/>
          </p:nvPr>
        </p:nvSpPr>
        <p:spPr>
          <a:xfrm>
            <a:off x="1185863" y="301625"/>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br>
              <a:rPr kumimoji="0" lang="en-US" altLang="zh-CN" sz="4000" b="1" i="0" u="none" strike="noStrike" kern="1200" cap="none" spc="0" normalizeH="0" baseline="0" noProof="0" dirty="0">
                <a:ln>
                  <a:noFill/>
                </a:ln>
                <a:solidFill>
                  <a:schemeClr val="tx1"/>
                </a:solidFill>
                <a:effectLst/>
                <a:uLnTx/>
                <a:uFillTx/>
                <a:latin typeface="+mj-lt"/>
                <a:ea typeface="+mj-ea"/>
                <a:cs typeface="+mj-cs"/>
              </a:rPr>
            </a:b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Ⅰ.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Learning Objectives</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r>
              <a:rPr kumimoji="0" lang="en-US"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br>
              <a:rPr kumimoji="0" lang="en-US" altLang="zh-CN" sz="4000" b="1" i="0" u="none" strike="noStrike" kern="1200" cap="none" spc="0" normalizeH="0" baseline="0" noProof="0" dirty="0">
                <a:ln>
                  <a:noFill/>
                </a:ln>
                <a:solidFill>
                  <a:schemeClr val="tx1"/>
                </a:solidFill>
                <a:effectLst/>
                <a:uLnTx/>
                <a:uFillTx/>
                <a:latin typeface="+mj-lt"/>
                <a:ea typeface="+mj-ea"/>
                <a:cs typeface="+mj-cs"/>
              </a:rPr>
            </a:br>
            <a:endParaRPr kumimoji="0" lang="zh-CN" altLang="en-US" sz="4000" b="1"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238250" y="1444625"/>
            <a:ext cx="7753350" cy="50800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Words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import  v./n.进口                         importer   n.进口商</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export  v./n.出口                         exporter    n.出口商</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manufacture v.生产；制造        manufacturer  n.生产商；制造商</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supply  v./n.供应；提供             supplier  n.供应商</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invoice  n. 发票                           contract  n. 合同</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catalogue  n. 目录</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27150" y="561975"/>
            <a:ext cx="7664450" cy="59626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Phrases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attractive design   吸引人的设计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be well-known for ...  以……闻名</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be highly praised and </a:t>
            </a:r>
            <a:r>
              <a:rPr kumimoji="0" lang="zh-CN"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rPr>
              <a:t>appreciated受高度肯定与赞赏</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excellent service 优质服</a:t>
            </a:r>
            <a:r>
              <a:rPr kumimoji="0" lang="zh-CN" altLang="zh-CN" sz="2000" b="0" i="0" u="none" strike="noStrike" kern="1200" cap="none" spc="0" normalizeH="0" baseline="0" noProof="0" dirty="0" smtClean="0">
                <a:ln>
                  <a:noFill/>
                </a:ln>
                <a:solidFill>
                  <a:schemeClr val="accent4"/>
                </a:solidFill>
                <a:effectLst/>
                <a:uLnTx/>
                <a:uFillTx/>
                <a:latin typeface="Times New Roman" panose="02020603050405020304" pitchFamily="18" charset="0"/>
                <a:ea typeface="+mn-ea"/>
                <a:cs typeface="Times New Roman" panose="02020603050405020304" pitchFamily="18" charset="0"/>
              </a:rPr>
              <a:t>务</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for one’s reference供某人参考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great demand for… 对……需求很大</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give/grant/offer someone a ... discount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给打折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good after-sale service良好的售后服务   high quality 高质量</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high degree of reliability高信赖度       in the market for 想要购买</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latest model 最新的型号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modest investment 适度投资</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new design 新颖设计                            newly-developed 新开发的</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profit-making opportunity 盈利机会     reasonably priced 合理定价</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reasonable price 合理价格                    superior/high performance高性能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take an opportunity  利用机会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trial order试购/订单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various kinds of 各种各样的</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82688" y="633413"/>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3200" b="1"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Sentence Structures</a:t>
            </a:r>
            <a:endPar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  We are taking the liberty of sending you…  我们冒昧地给您发送……</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take the liberty of doing … 擅自做某事，冒昧做某事；</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We take the liberty of introducing ourselves.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现冒昧地作自我介绍。</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May we stop by and offer you ...?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我们能否登门拜访并向您提供</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We are writing to introduce ourselves to you as a company specializing in ...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我们写此信向您介绍我们公司，我们公司专营……。</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be specializing in... 专业从事……</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We are specializing in the exports of Chinese foodstuff and wish to express our desire to trade with you in this line.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我们专业从事中国食品出口, 希望能与贵公司在这个行业建立贸易关系。</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14425" y="569278"/>
            <a:ext cx="8029575"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(4)What we are offering is an opportunity to ... 我们向您提供……</a:t>
            </a:r>
            <a:r>
              <a:rPr kumimoji="0" lang="en-US" altLang="zh-CN" sz="2000" b="0" i="0" u="none" strike="noStrike" kern="1200" cap="none" spc="0" normalizeH="0" baseline="0" noProof="0" dirty="0" err="1" smtClean="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的机</a:t>
            </a:r>
            <a:r>
              <a:rPr kumimoji="0" lang="zh-CN" altLang="en-US" sz="2000" b="0" i="0" u="none" strike="noStrike" kern="1200" cap="none" spc="0" normalizeH="0" baseline="0" noProof="0" smtClean="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会</a:t>
            </a:r>
            <a:r>
              <a:rPr kumimoji="0" lang="en-US" altLang="zh-CN" sz="2000" b="0" i="0" u="none" strike="noStrike" kern="1200" cap="none" spc="0" normalizeH="0" baseline="0" noProof="0" smtClean="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an opportunity to…  ……的机会</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e.g. It would give us an opportunity to redeploy our resources.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这将给我们一个重新配置资源的机会</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(5)The enclosed brochure will give a detailed description of it.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随寄小册子有详细的产品介绍。</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 detailed description of… 关于……的详细描述。</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Their review should be consulted for a more detailed description of the work.</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err="1">
                <a:ln>
                  <a:noFill/>
                </a:ln>
                <a:solidFill>
                  <a:schemeClr val="accent4"/>
                </a:solidFill>
                <a:effectLst/>
                <a:uLnTx/>
                <a:uFillTx/>
                <a:latin typeface="Times New Roman" panose="02020603050405020304" pitchFamily="18" charset="0"/>
                <a:ea typeface="+mn-ea"/>
                <a:cs typeface="Times New Roman" panose="02020603050405020304" pitchFamily="18" charset="0"/>
              </a:rPr>
              <a:t>他们的评论可作为这项工作详细记述的参考</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(6)We are able to offer you very favorable prices on…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我们可以给你提供……的优惠价。</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favorable price 优惠价格</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Favorable prices are offered before 26th , Oct . Only!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仅限10月8号前。</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55688" y="1076325"/>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(7)The demand for…is skyrocketing in our country.  对……的需求猛涨。</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the demand for... 对的需求。</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Surging imports will add to the demand for hard currency.</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进口激增将增加对硬通货的需求。</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(8)If you want to know more information, you can visit our website ...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想要了解更多的信息，请登录我们的网站……。</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(9)We’d like to establish direct business with… on the basis of equality and mutual benefit.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我方愿意与……在平等互利的基础上建立贸易关系。</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equality and mutual benefit 平等互利</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e.g. We trade on the principle of equality and mutual benefit.</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我们按平等互利的原则进行贸易.</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(10)We are looking forward to your reply soon. 我们期待您早日答复。</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28675"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sp>
        <p:nvSpPr>
          <p:cNvPr id="34830" name="AutoShape 14"/>
          <p:cNvSpPr>
            <a:spLocks noChangeArrowheads="1"/>
          </p:cNvSpPr>
          <p:nvPr/>
        </p:nvSpPr>
        <p:spPr bwMode="auto">
          <a:xfrm>
            <a:off x="1214438" y="1120775"/>
            <a:ext cx="7678738" cy="444500"/>
          </a:xfrm>
          <a:prstGeom prst="roundRect">
            <a:avLst>
              <a:gd name="adj" fmla="val 16667"/>
            </a:avLst>
          </a:prstGeom>
          <a:solidFill>
            <a:srgbClr val="FFFFFF"/>
          </a:solidFill>
          <a:ln w="6350">
            <a:solidFill>
              <a:srgbClr val="000000"/>
            </a:solidFill>
            <a:prstDash val="sysDot"/>
            <a:round/>
          </a:ln>
        </p:spPr>
        <p:txBody>
          <a:bodyPr/>
          <a:lstStyle/>
          <a:p>
            <a:pPr marL="0" marR="0" lvl="0" indent="228600" algn="l" defTabSz="914400" rtl="0" eaLnBrk="0" fontAlgn="base" latinLnBrk="0" hangingPunct="0">
              <a:lnSpc>
                <a:spcPct val="100000"/>
              </a:lnSpc>
              <a:spcBef>
                <a:spcPct val="0"/>
              </a:spcBef>
              <a:spcAft>
                <a:spcPct val="0"/>
              </a:spcAft>
              <a:buClrTx/>
              <a:buSzTx/>
              <a:buFontTx/>
              <a:buNone/>
              <a:defRPr/>
            </a:pPr>
            <a:r>
              <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rPr>
              <a:t>Tips for Writing Successful Sales Letters</a:t>
            </a:r>
            <a:endParaRPr kumimoji="0" lang="en-US" altLang="zh-CN" sz="2000" b="1" i="0" u="none" strike="noStrike" kern="1200" cap="none" spc="0" normalizeH="0" baseline="0" noProof="0" dirty="0">
              <a:ln>
                <a:noFill/>
              </a:ln>
              <a:solidFill>
                <a:schemeClr val="accent4"/>
              </a:solidFill>
              <a:effectLst/>
              <a:uLnTx/>
              <a:uFillTx/>
              <a:latin typeface="Arial" panose="020B0604020202020204" pitchFamily="34" charset="0"/>
              <a:ea typeface="宋体" panose="02010600030101010101" pitchFamily="2" charset="-122"/>
              <a:cs typeface="+mn-cs"/>
            </a:endParaRPr>
          </a:p>
        </p:txBody>
      </p:sp>
      <p:cxnSp>
        <p:nvCxnSpPr>
          <p:cNvPr id="28677" name="AutoShape 10"/>
          <p:cNvCxnSpPr/>
          <p:nvPr/>
        </p:nvCxnSpPr>
        <p:spPr>
          <a:xfrm flipV="1">
            <a:off x="2455863" y="2098675"/>
            <a:ext cx="965200" cy="0"/>
          </a:xfrm>
          <a:prstGeom prst="straightConnector1">
            <a:avLst/>
          </a:prstGeom>
          <a:ln w="9525" cap="rnd" cmpd="sng">
            <a:solidFill>
              <a:srgbClr val="000000"/>
            </a:solidFill>
            <a:prstDash val="sysDot"/>
            <a:headEnd type="none" w="med" len="med"/>
            <a:tailEnd type="none" w="med" len="med"/>
          </a:ln>
        </p:spPr>
      </p:cxnSp>
      <p:sp>
        <p:nvSpPr>
          <p:cNvPr id="28678" name="AutoShape 9"/>
          <p:cNvSpPr/>
          <p:nvPr/>
        </p:nvSpPr>
        <p:spPr>
          <a:xfrm>
            <a:off x="3465513" y="1685925"/>
            <a:ext cx="5486400" cy="1290638"/>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a:r>
              <a:rPr lang="en-US" altLang="zh-CN" sz="1600" b="0" dirty="0">
                <a:solidFill>
                  <a:srgbClr val="282917"/>
                </a:solidFill>
                <a:latin typeface="Times New Roman" panose="02020603050405020304" pitchFamily="18" charset="0"/>
              </a:rPr>
              <a:t>Analyze the reader(</a:t>
            </a:r>
            <a:r>
              <a:rPr lang="zh-CN" altLang="en-US" sz="1600" b="0" dirty="0">
                <a:solidFill>
                  <a:srgbClr val="282917"/>
                </a:solidFill>
                <a:latin typeface="Times New Roman" panose="02020603050405020304" pitchFamily="18" charset="0"/>
              </a:rPr>
              <a:t>分析读者）</a:t>
            </a:r>
            <a:r>
              <a:rPr lang="en-US" altLang="zh-CN" sz="1600" b="0" dirty="0">
                <a:solidFill>
                  <a:srgbClr val="282917"/>
                </a:solidFill>
                <a:latin typeface="Times New Roman" panose="02020603050405020304" pitchFamily="18" charset="0"/>
              </a:rPr>
              <a:t>. This means a study of the reader's need. Human beings have many needs in life. Some are social, e.g. friendship; some are personal, e.g. self-respect; some are about our body, e.g. food; some are about our mind, e.g. a sense of security.</a:t>
            </a:r>
            <a:endParaRPr lang="en-US" altLang="zh-CN" sz="1600" b="0" dirty="0">
              <a:solidFill>
                <a:srgbClr val="282917"/>
              </a:solidFill>
              <a:latin typeface="Times New Roman" panose="02020603050405020304" pitchFamily="18" charset="0"/>
            </a:endParaRPr>
          </a:p>
        </p:txBody>
      </p:sp>
      <p:sp>
        <p:nvSpPr>
          <p:cNvPr id="28679" name="AutoShape 8"/>
          <p:cNvSpPr/>
          <p:nvPr/>
        </p:nvSpPr>
        <p:spPr>
          <a:xfrm>
            <a:off x="3479800" y="3254375"/>
            <a:ext cx="5472113" cy="1173163"/>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a:r>
              <a:rPr lang="en-US" altLang="zh-CN" sz="1600" b="0" dirty="0">
                <a:solidFill>
                  <a:srgbClr val="282917"/>
                </a:solidFill>
                <a:latin typeface="Times New Roman" panose="02020603050405020304" pitchFamily="18" charset="0"/>
              </a:rPr>
              <a:t>Know the product or service</a:t>
            </a:r>
            <a:r>
              <a:rPr lang="zh-CN" altLang="en-US" sz="1600" b="0" dirty="0">
                <a:solidFill>
                  <a:srgbClr val="282917"/>
                </a:solidFill>
                <a:latin typeface="Times New Roman" panose="02020603050405020304" pitchFamily="18" charset="0"/>
              </a:rPr>
              <a:t>（了解产品）</a:t>
            </a:r>
            <a:r>
              <a:rPr lang="en-US" altLang="zh-CN" sz="1600" b="0" dirty="0">
                <a:solidFill>
                  <a:srgbClr val="282917"/>
                </a:solidFill>
                <a:latin typeface="Times New Roman" panose="02020603050405020304" pitchFamily="18" charset="0"/>
              </a:rPr>
              <a:t>. This refers to a thorough understanding of what is being sold. It is devastating for a sales letter to give wrong specifications of the product or service. The mistake may even ruin the selling once and for all.</a:t>
            </a:r>
            <a:endParaRPr lang="en-US" altLang="zh-CN" sz="1600" b="0" dirty="0">
              <a:solidFill>
                <a:srgbClr val="282917"/>
              </a:solidFill>
              <a:latin typeface="Times New Roman" panose="02020603050405020304" pitchFamily="18" charset="0"/>
            </a:endParaRPr>
          </a:p>
        </p:txBody>
      </p:sp>
      <p:sp>
        <p:nvSpPr>
          <p:cNvPr id="28680" name="AutoShape 4"/>
          <p:cNvSpPr/>
          <p:nvPr/>
        </p:nvSpPr>
        <p:spPr>
          <a:xfrm>
            <a:off x="3511550" y="4652963"/>
            <a:ext cx="5365750" cy="14239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a:r>
              <a:rPr lang="en-US" altLang="zh-CN" sz="1600" b="0" dirty="0">
                <a:solidFill>
                  <a:srgbClr val="282917"/>
                </a:solidFill>
                <a:latin typeface="Times New Roman" panose="02020603050405020304" pitchFamily="18" charset="0"/>
              </a:rPr>
              <a:t>Emphasize benefits</a:t>
            </a:r>
            <a:r>
              <a:rPr lang="zh-CN" altLang="en-US" sz="1600" b="0" dirty="0">
                <a:solidFill>
                  <a:srgbClr val="282917"/>
                </a:solidFill>
                <a:latin typeface="Times New Roman" panose="02020603050405020304" pitchFamily="18" charset="0"/>
              </a:rPr>
              <a:t>（突出优势）</a:t>
            </a:r>
            <a:r>
              <a:rPr lang="en-US" altLang="zh-CN" sz="1600" b="0" dirty="0">
                <a:solidFill>
                  <a:srgbClr val="282917"/>
                </a:solidFill>
                <a:latin typeface="Times New Roman" panose="02020603050405020304" pitchFamily="18" charset="0"/>
              </a:rPr>
              <a:t>. Though features are what make the product or service different from others, it is benefits, especially those that could he counted in money, that usually win the readers' heart. That's why many sales letter writers still prefer to use the word “free”.</a:t>
            </a:r>
            <a:endParaRPr lang="en-US" altLang="zh-CN" sz="1600" b="0" dirty="0">
              <a:solidFill>
                <a:srgbClr val="282917"/>
              </a:solidFill>
              <a:latin typeface="Times New Roman" panose="02020603050405020304" pitchFamily="18" charset="0"/>
            </a:endParaRPr>
          </a:p>
        </p:txBody>
      </p:sp>
      <p:cxnSp>
        <p:nvCxnSpPr>
          <p:cNvPr id="28681" name="AutoShape 13"/>
          <p:cNvCxnSpPr/>
          <p:nvPr/>
        </p:nvCxnSpPr>
        <p:spPr>
          <a:xfrm>
            <a:off x="2455863" y="1606550"/>
            <a:ext cx="46037" cy="4470400"/>
          </a:xfrm>
          <a:prstGeom prst="straightConnector1">
            <a:avLst/>
          </a:prstGeom>
          <a:ln w="9525" cap="rnd" cmpd="sng">
            <a:solidFill>
              <a:srgbClr val="000000"/>
            </a:solidFill>
            <a:prstDash val="sysDot"/>
            <a:headEnd type="none" w="med" len="med"/>
            <a:tailEnd type="none" w="med" len="med"/>
          </a:ln>
        </p:spPr>
      </p:cxnSp>
      <p:cxnSp>
        <p:nvCxnSpPr>
          <p:cNvPr id="28682" name="AutoShape 2"/>
          <p:cNvCxnSpPr/>
          <p:nvPr/>
        </p:nvCxnSpPr>
        <p:spPr>
          <a:xfrm flipV="1">
            <a:off x="2455863" y="3690938"/>
            <a:ext cx="1009650" cy="0"/>
          </a:xfrm>
          <a:prstGeom prst="straightConnector1">
            <a:avLst/>
          </a:prstGeom>
          <a:ln w="9525" cap="rnd" cmpd="sng">
            <a:solidFill>
              <a:srgbClr val="000000"/>
            </a:solidFill>
            <a:prstDash val="sysDot"/>
            <a:headEnd type="none" w="med" len="med"/>
            <a:tailEnd type="none" w="med" len="med"/>
          </a:ln>
        </p:spPr>
      </p:cxnSp>
      <p:cxnSp>
        <p:nvCxnSpPr>
          <p:cNvPr id="28683" name="AutoShape 1"/>
          <p:cNvCxnSpPr/>
          <p:nvPr/>
        </p:nvCxnSpPr>
        <p:spPr>
          <a:xfrm flipV="1">
            <a:off x="2506663" y="5178425"/>
            <a:ext cx="1004887" cy="0"/>
          </a:xfrm>
          <a:prstGeom prst="straightConnector1">
            <a:avLst/>
          </a:prstGeom>
          <a:ln w="9525" cap="rnd" cmpd="sng">
            <a:solidFill>
              <a:srgbClr val="000000"/>
            </a:solidFill>
            <a:prstDash val="sysDot"/>
            <a:headEnd type="none" w="med" len="med"/>
            <a:tailEnd type="none" w="med" len="med"/>
          </a:ln>
        </p:spPr>
      </p:cxnSp>
      <p:sp>
        <p:nvSpPr>
          <p:cNvPr id="28684"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28685"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eaLnBrk="1" hangingPunct="1"/>
            <a:endParaRPr lang="zh-CN" altLang="en-US" dirty="0">
              <a:latin typeface="Arial" panose="020B0604020202020204" pitchFamily="34" charset="0"/>
            </a:endParaRPr>
          </a:p>
        </p:txBody>
      </p:sp>
      <p:sp>
        <p:nvSpPr>
          <p:cNvPr id="34835" name="Rectangle 19"/>
          <p:cNvSpPr>
            <a:spLocks noChangeArrowheads="1"/>
          </p:cNvSpPr>
          <p:nvPr/>
        </p:nvSpPr>
        <p:spPr bwMode="auto">
          <a:xfrm>
            <a:off x="0" y="1228725"/>
            <a:ext cx="9144000" cy="457200"/>
          </a:xfrm>
          <a:prstGeom prst="rect">
            <a:avLst/>
          </a:prstGeom>
          <a:noFill/>
          <a:ln w="9525">
            <a:noFill/>
            <a:miter lim="800000"/>
          </a:ln>
          <a:effectLst>
            <a:prstShdw prst="shdw13" dist="53882" dir="13500000">
              <a:schemeClr val="bg2">
                <a:alpha val="50000"/>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Ⅴ Strategy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pic>
        <p:nvPicPr>
          <p:cNvPr id="29699"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sp>
        <p:nvSpPr>
          <p:cNvPr id="34830" name="AutoShape 14"/>
          <p:cNvSpPr>
            <a:spLocks noChangeArrowheads="1"/>
          </p:cNvSpPr>
          <p:nvPr/>
        </p:nvSpPr>
        <p:spPr bwMode="auto">
          <a:xfrm>
            <a:off x="1214438" y="1120775"/>
            <a:ext cx="7678738" cy="444500"/>
          </a:xfrm>
          <a:prstGeom prst="roundRect">
            <a:avLst>
              <a:gd name="adj" fmla="val 16667"/>
            </a:avLst>
          </a:prstGeom>
          <a:solidFill>
            <a:srgbClr val="FFFFFF"/>
          </a:solidFill>
          <a:ln w="6350">
            <a:solidFill>
              <a:srgbClr val="000000"/>
            </a:solidFill>
            <a:prstDash val="sysDot"/>
            <a:round/>
          </a:ln>
        </p:spPr>
        <p:txBody>
          <a:bodyPr/>
          <a:lstStyle/>
          <a:p>
            <a:pPr marL="0" marR="0" lvl="0" indent="228600" algn="l" defTabSz="914400" rtl="0" eaLnBrk="0" fontAlgn="base" latinLnBrk="0" hangingPunct="0">
              <a:lnSpc>
                <a:spcPct val="100000"/>
              </a:lnSpc>
              <a:spcBef>
                <a:spcPct val="0"/>
              </a:spcBef>
              <a:spcAft>
                <a:spcPct val="0"/>
              </a:spcAft>
              <a:buClrTx/>
              <a:buSzTx/>
              <a:buFontTx/>
              <a:buNone/>
              <a:defRPr/>
            </a:pPr>
            <a:r>
              <a:rPr kumimoji="0" lang="en-US" altLang="zh-CN" sz="2000" b="1" i="1" u="none" strike="noStrike" kern="1200" cap="none" spc="0" normalizeH="0" baseline="0" noProof="0" dirty="0">
                <a:ln>
                  <a:noFill/>
                </a:ln>
                <a:solidFill>
                  <a:schemeClr val="accent4"/>
                </a:solidFill>
                <a:effectLst/>
                <a:uLnTx/>
                <a:uFillTx/>
                <a:latin typeface="Times New Roman" panose="02020603050405020304" pitchFamily="18" charset="0"/>
                <a:ea typeface="宋体" panose="02010600030101010101" pitchFamily="2" charset="-122"/>
                <a:cs typeface="Times New Roman" panose="02020603050405020304" pitchFamily="18" charset="0"/>
              </a:rPr>
              <a:t>Tips for Writing Successful Sales Letters</a:t>
            </a:r>
            <a:endParaRPr kumimoji="0" lang="en-US" altLang="zh-CN" sz="2000" b="1" i="0" u="none" strike="noStrike" kern="1200" cap="none" spc="0" normalizeH="0" baseline="0" noProof="0" dirty="0">
              <a:ln>
                <a:noFill/>
              </a:ln>
              <a:solidFill>
                <a:schemeClr val="accent4"/>
              </a:solidFill>
              <a:effectLst/>
              <a:uLnTx/>
              <a:uFillTx/>
              <a:latin typeface="Arial" panose="020B0604020202020204" pitchFamily="34" charset="0"/>
              <a:ea typeface="宋体" panose="02010600030101010101" pitchFamily="2" charset="-122"/>
              <a:cs typeface="+mn-cs"/>
            </a:endParaRPr>
          </a:p>
        </p:txBody>
      </p:sp>
      <p:cxnSp>
        <p:nvCxnSpPr>
          <p:cNvPr id="29701" name="AutoShape 10"/>
          <p:cNvCxnSpPr/>
          <p:nvPr/>
        </p:nvCxnSpPr>
        <p:spPr>
          <a:xfrm flipV="1">
            <a:off x="1539875" y="2105025"/>
            <a:ext cx="982663" cy="6350"/>
          </a:xfrm>
          <a:prstGeom prst="bentConnector3">
            <a:avLst>
              <a:gd name="adj1" fmla="val 49921"/>
            </a:avLst>
          </a:prstGeom>
          <a:ln w="9525" cap="rnd" cmpd="sng">
            <a:solidFill>
              <a:srgbClr val="000000"/>
            </a:solidFill>
            <a:prstDash val="sysDot"/>
            <a:round/>
            <a:headEnd type="none" w="med" len="med"/>
            <a:tailEnd type="none" w="med" len="med"/>
          </a:ln>
        </p:spPr>
      </p:cxnSp>
      <p:sp>
        <p:nvSpPr>
          <p:cNvPr id="29702" name="AutoShape 9"/>
          <p:cNvSpPr/>
          <p:nvPr/>
        </p:nvSpPr>
        <p:spPr>
          <a:xfrm>
            <a:off x="2541588" y="1725613"/>
            <a:ext cx="5486400" cy="129063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a:r>
              <a:rPr lang="en-US" altLang="zh-CN" sz="1600" b="0" dirty="0">
                <a:solidFill>
                  <a:srgbClr val="282917"/>
                </a:solidFill>
                <a:latin typeface="Times New Roman" panose="02020603050405020304" pitchFamily="18" charset="0"/>
              </a:rPr>
              <a:t>Understate the price</a:t>
            </a:r>
            <a:r>
              <a:rPr lang="zh-CN" altLang="en-US" sz="1600" b="0" dirty="0">
                <a:solidFill>
                  <a:srgbClr val="282917"/>
                </a:solidFill>
                <a:latin typeface="Times New Roman" panose="02020603050405020304" pitchFamily="18" charset="0"/>
              </a:rPr>
              <a:t>（明确价格）</a:t>
            </a:r>
            <a:r>
              <a:rPr lang="en-US" altLang="zh-CN" sz="1600" b="0" dirty="0">
                <a:solidFill>
                  <a:srgbClr val="282917"/>
                </a:solidFill>
                <a:latin typeface="Times New Roman" panose="02020603050405020304" pitchFamily="18" charset="0"/>
              </a:rPr>
              <a:t>, unless it is an obvious bargain. Price means money to be paid for instead of benefits to be gained from the product or service. To reduce the negative effect of a price, put it after benefits.</a:t>
            </a:r>
            <a:endParaRPr lang="en-US" altLang="zh-CN" sz="1600" b="0" dirty="0">
              <a:solidFill>
                <a:srgbClr val="282917"/>
              </a:solidFill>
              <a:latin typeface="Times New Roman" panose="02020603050405020304" pitchFamily="18" charset="0"/>
            </a:endParaRPr>
          </a:p>
        </p:txBody>
      </p:sp>
      <p:sp>
        <p:nvSpPr>
          <p:cNvPr id="29703" name="AutoShape 8"/>
          <p:cNvSpPr/>
          <p:nvPr/>
        </p:nvSpPr>
        <p:spPr>
          <a:xfrm>
            <a:off x="2522538" y="3208338"/>
            <a:ext cx="5472112" cy="11715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a:p>
            <a:pPr algn="just"/>
            <a:r>
              <a:rPr lang="en-US" altLang="zh-CN" sz="1600" b="0" dirty="0">
                <a:solidFill>
                  <a:srgbClr val="282917"/>
                </a:solidFill>
                <a:latin typeface="Times New Roman" panose="02020603050405020304" pitchFamily="18" charset="0"/>
              </a:rPr>
              <a:t>Enclose more details</a:t>
            </a:r>
            <a:r>
              <a:rPr lang="zh-CN" altLang="en-US" sz="1600" b="0" dirty="0">
                <a:solidFill>
                  <a:srgbClr val="282917"/>
                </a:solidFill>
                <a:latin typeface="Times New Roman" panose="02020603050405020304" pitchFamily="18" charset="0"/>
              </a:rPr>
              <a:t>（提供细节）</a:t>
            </a:r>
            <a:r>
              <a:rPr lang="en-US" altLang="zh-CN" sz="1600" b="0" dirty="0">
                <a:solidFill>
                  <a:srgbClr val="282917"/>
                </a:solidFill>
                <a:latin typeface="Times New Roman" panose="02020603050405020304" pitchFamily="18" charset="0"/>
              </a:rPr>
              <a:t>. Supplements will shed more light on the product or service. But it is unwise to refer to such enclosures early in the letter, as this will interrupt the reader from reading on.</a:t>
            </a:r>
            <a:endParaRPr lang="en-US" altLang="zh-CN" sz="1600" b="0" dirty="0">
              <a:solidFill>
                <a:srgbClr val="282917"/>
              </a:solidFill>
              <a:latin typeface="Times New Roman" panose="02020603050405020304" pitchFamily="18" charset="0"/>
            </a:endParaRPr>
          </a:p>
        </p:txBody>
      </p:sp>
      <p:cxnSp>
        <p:nvCxnSpPr>
          <p:cNvPr id="29704" name="AutoShape 13"/>
          <p:cNvCxnSpPr/>
          <p:nvPr/>
        </p:nvCxnSpPr>
        <p:spPr>
          <a:xfrm rot="5400000">
            <a:off x="423863" y="2647950"/>
            <a:ext cx="2171700" cy="12700"/>
          </a:xfrm>
          <a:prstGeom prst="bentConnector3">
            <a:avLst>
              <a:gd name="adj1" fmla="val 50000"/>
            </a:avLst>
          </a:prstGeom>
          <a:ln w="9525" cap="rnd" cmpd="sng">
            <a:solidFill>
              <a:srgbClr val="000000"/>
            </a:solidFill>
            <a:prstDash val="sysDot"/>
            <a:round/>
            <a:headEnd type="none" w="med" len="med"/>
            <a:tailEnd type="none" w="med" len="med"/>
          </a:ln>
        </p:spPr>
      </p:cxnSp>
      <p:cxnSp>
        <p:nvCxnSpPr>
          <p:cNvPr id="29705" name="AutoShape 2"/>
          <p:cNvCxnSpPr/>
          <p:nvPr/>
        </p:nvCxnSpPr>
        <p:spPr>
          <a:xfrm flipV="1">
            <a:off x="1528763" y="3690938"/>
            <a:ext cx="981075" cy="0"/>
          </a:xfrm>
          <a:prstGeom prst="straightConnector1">
            <a:avLst/>
          </a:prstGeom>
          <a:ln w="9525" cap="rnd" cmpd="sng">
            <a:solidFill>
              <a:srgbClr val="000000"/>
            </a:solidFill>
            <a:prstDash val="sysDot"/>
            <a:headEnd type="none" w="med" len="med"/>
            <a:tailEnd type="none" w="med" len="med"/>
          </a:ln>
        </p:spPr>
      </p:cxnSp>
      <p:sp>
        <p:nvSpPr>
          <p:cNvPr id="29706"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29707"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eaLnBrk="1" hangingPunct="1"/>
            <a:endParaRPr lang="zh-CN" altLang="en-US" dirty="0">
              <a:latin typeface="Arial" panose="020B0604020202020204" pitchFamily="34" charset="0"/>
            </a:endParaRPr>
          </a:p>
        </p:txBody>
      </p:sp>
      <p:sp>
        <p:nvSpPr>
          <p:cNvPr id="34835" name="Rectangle 19"/>
          <p:cNvSpPr>
            <a:spLocks noChangeArrowheads="1"/>
          </p:cNvSpPr>
          <p:nvPr/>
        </p:nvSpPr>
        <p:spPr bwMode="auto">
          <a:xfrm>
            <a:off x="0" y="1012825"/>
            <a:ext cx="355600" cy="915988"/>
          </a:xfrm>
          <a:prstGeom prst="rect">
            <a:avLst/>
          </a:prstGeom>
          <a:noFill/>
          <a:ln w="9525">
            <a:noFill/>
            <a:miter lim="800000"/>
          </a:ln>
          <a:effectLst>
            <a:prstShdw prst="shdw13" dist="53882" dir="13500000">
              <a:schemeClr val="bg2">
                <a:alpha val="50000"/>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ndAc>
      <p:stSnd>
        <p:snd r:embed="rId2"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1.  We are taking the liberty of sending you our company introduction and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product catalogue</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.(产品目录)</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  We have pleasure in sending you a copy of our catalogue, which includes details and prices of our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complete range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of telephones. （系列）</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  We are one of the leading companies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specializing in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footwear making in Guangzhou.（专门从事）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2770" name="内容占位符 2"/>
          <p:cNvSpPr>
            <a:spLocks noGrp="1"/>
          </p:cNvSpPr>
          <p:nvPr/>
        </p:nvSpPr>
        <p:spPr>
          <a:xfrm>
            <a:off x="1049973" y="2505710"/>
            <a:ext cx="7961312" cy="53070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zh-CN" altLang="zh-CN" sz="2000" b="0" dirty="0">
                <a:latin typeface="Times New Roman" panose="02020603050405020304" pitchFamily="18" charset="0"/>
              </a:rPr>
              <a:t>1.很冒昧给您寄送我们公司的简介和产品目录。</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2.我们很高兴为您献上一份我们生产的电话的目录，这里面包括各类电话的详细说明及价格。</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3.我们是广州专门造鞋的最大公司之一。</a:t>
            </a:r>
            <a:endParaRPr lang="zh-CN" altLang="zh-CN" sz="2000" b="0" dirty="0">
              <a:latin typeface="Times New Roman" panose="02020603050405020304" pitchFamily="18" charset="0"/>
            </a:endParaRPr>
          </a:p>
          <a:p>
            <a:pPr>
              <a:buNone/>
            </a:pP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0">
                                            <p:txEl>
                                              <p:pRg st="3" end="3"/>
                                            </p:txEl>
                                          </p:spTgt>
                                        </p:tgtEl>
                                        <p:attrNameLst>
                                          <p:attrName>style.visibility</p:attrName>
                                        </p:attrNameLst>
                                      </p:cBhvr>
                                      <p:to>
                                        <p:strVal val="visible"/>
                                      </p:to>
                                    </p:set>
                                    <p:anim calcmode="lin" valueType="num">
                                      <p:cBhvr additive="base">
                                        <p:cTn id="13" dur="5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0">
                                            <p:txEl>
                                              <p:pRg st="6" end="6"/>
                                            </p:txEl>
                                          </p:spTgt>
                                        </p:tgtEl>
                                        <p:attrNameLst>
                                          <p:attrName>style.visibility</p:attrName>
                                        </p:attrNameLst>
                                      </p:cBhvr>
                                      <p:to>
                                        <p:strVal val="visible"/>
                                      </p:to>
                                    </p:set>
                                    <p:anim calcmode="lin" valueType="num">
                                      <p:cBhvr additive="base">
                                        <p:cTn id="19" dur="500" fill="hold"/>
                                        <p:tgtEl>
                                          <p:spTgt spid="32770">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917700"/>
            <a:ext cx="7961313" cy="4606925"/>
          </a:xfrm>
        </p:spPr>
        <p:txBody>
          <a:bodyPr vert="horz" wrap="square" lIns="91440" tIns="45720" rIns="91440" bIns="45720" numCol="1" anchor="t" anchorCtr="0" compatLnSpc="1"/>
          <a:lstStyle/>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This product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is highly praised and appreciated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by the customers at home and abroad.（受高度赞赏与肯定）</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Our products are very popular with customers in </a:t>
            </a:r>
            <a:r>
              <a:rPr kumimoji="0" lang="zh-CN" altLang="en-US"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both domestic market and overseas market</a:t>
            </a: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.（国内外市场）</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 这项产品是我们的</a:t>
            </a:r>
            <a:r>
              <a:rPr lang="en-US" altLang="zh-CN"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最新技术</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成果。（latest technology）  </a:t>
            </a:r>
            <a:endPar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endParaRPr>
          </a:p>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457200" marR="0" lvl="0" indent="-457200" algn="l" defTabSz="914400" rtl="0" eaLnBrk="0" fontAlgn="base" latinLnBrk="0" hangingPunct="0">
              <a:lnSpc>
                <a:spcPct val="100000"/>
              </a:lnSpc>
              <a:spcBef>
                <a:spcPct val="20000"/>
              </a:spcBef>
              <a:spcAft>
                <a:spcPct val="0"/>
              </a:spcAft>
              <a:buClrTx/>
              <a:buSzPct val="85000"/>
              <a:buFont typeface="+mj-lt"/>
              <a:buAutoNum type="arabicPeriod" startAt="4"/>
              <a:defRPr/>
            </a:pP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 特别希望您能关注一下我们新推出</a:t>
            </a:r>
            <a:r>
              <a:rPr lang="en-US" altLang="zh-CN" sz="2000" b="0" u="dotted"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系列产品</a:t>
            </a:r>
            <a:r>
              <a:rPr lang="en-US" altLang="zh-CN" sz="2000" b="0" noProof="0" dirty="0">
                <a:ln>
                  <a:noFill/>
                </a:ln>
                <a:solidFill>
                  <a:schemeClr val="accent4"/>
                </a:solidFill>
                <a:effectLst/>
                <a:uLnTx/>
                <a:uFillTx/>
                <a:latin typeface="Times New Roman" panose="02020603050405020304" pitchFamily="18" charset="0"/>
                <a:cs typeface="Times New Roman" panose="02020603050405020304" pitchFamily="18" charset="0"/>
                <a:sym typeface="+mn-ea"/>
              </a:rPr>
              <a:t>。(new set of products)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 name="内容占位符 2"/>
          <p:cNvSpPr>
            <a:spLocks noGrp="1"/>
          </p:cNvSpPr>
          <p:nvPr/>
        </p:nvSpPr>
        <p:spPr>
          <a:xfrm>
            <a:off x="1030288" y="2492375"/>
            <a:ext cx="7961312" cy="53070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zh-CN" altLang="zh-CN" sz="2000" b="0" dirty="0">
                <a:latin typeface="Times New Roman" panose="02020603050405020304" pitchFamily="18" charset="0"/>
              </a:rPr>
              <a:t>4.该产品受到国内外消费者的赞誉与青睐。</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5.我们的商品在国内外市场很受顾客欢迎。</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6.This product is the result of our latest technology.</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7.We would particularly like to draw your attention to our new set of products.</a:t>
            </a:r>
            <a:endParaRPr lang="zh-CN" altLang="zh-CN" sz="2000" b="0" dirty="0">
              <a:latin typeface="Times New Roman" panose="02020603050405020304" pitchFamily="18" charset="0"/>
            </a:endParaRPr>
          </a:p>
          <a:p>
            <a:pPr>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 calcmode="lin" valueType="num">
                                      <p:cBhvr additive="base">
                                        <p:cTn id="2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55688" y="1579563"/>
            <a:ext cx="7961313" cy="3008313"/>
          </a:xfrm>
        </p:spPr>
        <p:txBody>
          <a:bodyPr vert="horz" wrap="square" lIns="91440" tIns="45720" rIns="91440" bIns="45720" numCol="1" anchor="t" anchorCtr="0" compatLnSpc="1"/>
          <a:lstStyle/>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8. 让我们</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优质的服务</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为您带走旅途中的烦恼吧。(excellent service)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9.  我们的</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快递服务</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可以使您获得宝贵的额外时间。(express service)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10. 还有</a:t>
            </a:r>
            <a:r>
              <a:rPr kumimoji="0" lang="en-US" altLang="zh-CN" sz="2000" b="0" i="0" u="dotted"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其他信息</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来帮助你更多地了解这家公司。(more detailed information)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3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2770" name="内容占位符 2"/>
          <p:cNvSpPr>
            <a:spLocks noGrp="1"/>
          </p:cNvSpPr>
          <p:nvPr/>
        </p:nvSpPr>
        <p:spPr>
          <a:xfrm>
            <a:off x="1055688" y="1976755"/>
            <a:ext cx="7961312" cy="5307013"/>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zh-CN" altLang="zh-CN" sz="2000" b="0" dirty="0">
                <a:latin typeface="Times New Roman" panose="02020603050405020304" pitchFamily="18" charset="0"/>
              </a:rPr>
              <a:t>8.Let us take the worry out of your travel arrangements by our excellent service.</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9.Our express/delivery service will provide you with precious extra time.</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r>
              <a:rPr lang="zh-CN" altLang="zh-CN" sz="2000" b="0" dirty="0">
                <a:latin typeface="Times New Roman" panose="02020603050405020304" pitchFamily="18" charset="0"/>
              </a:rPr>
              <a:t>10.There is other information which will help you know more about the insurance company.</a:t>
            </a:r>
            <a:endParaRPr lang="zh-CN" altLang="zh-CN" sz="2000" b="0" dirty="0">
              <a:latin typeface="Times New Roman" panose="02020603050405020304" pitchFamily="18" charset="0"/>
            </a:endParaRPr>
          </a:p>
          <a:p>
            <a:pPr>
              <a:buNone/>
            </a:pPr>
            <a:endParaRPr lang="zh-CN" altLang="zh-CN" sz="2000" b="0" dirty="0">
              <a:latin typeface="Times New Roman" panose="02020603050405020304" pitchFamily="18" charset="0"/>
            </a:endParaRPr>
          </a:p>
          <a:p>
            <a:pPr>
              <a:buNone/>
            </a:pP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0">
                                            <p:txEl>
                                              <p:pRg st="2" end="2"/>
                                            </p:txEl>
                                          </p:spTgt>
                                        </p:tgtEl>
                                        <p:attrNameLst>
                                          <p:attrName>style.visibility</p:attrName>
                                        </p:attrNameLst>
                                      </p:cBhvr>
                                      <p:to>
                                        <p:strVal val="visible"/>
                                      </p:to>
                                    </p:set>
                                    <p:anim calcmode="lin" valueType="num">
                                      <p:cBhvr additive="base">
                                        <p:cTn id="13"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0">
                                            <p:txEl>
                                              <p:pRg st="5" end="5"/>
                                            </p:txEl>
                                          </p:spTgt>
                                        </p:tgtEl>
                                        <p:attrNameLst>
                                          <p:attrName>style.visibility</p:attrName>
                                        </p:attrNameLst>
                                      </p:cBhvr>
                                      <p:to>
                                        <p:strVal val="visible"/>
                                      </p:to>
                                    </p:set>
                                    <p:anim calcmode="lin" valueType="num">
                                      <p:cBhvr additive="base">
                                        <p:cTn id="19" dur="500" fill="hold"/>
                                        <p:tgtEl>
                                          <p:spTgt spid="32770">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1031875" y="1074738"/>
            <a:ext cx="7581900"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3200" b="1" i="0" u="none" strike="noStrike" kern="1200" cap="none" spc="0" normalizeH="0" baseline="0" noProof="0" dirty="0">
                <a:ln>
                  <a:noFill/>
                </a:ln>
                <a:solidFill>
                  <a:schemeClr val="accent1"/>
                </a:solidFill>
                <a:effectLst/>
                <a:uLnTx/>
                <a:uFillTx/>
                <a:latin typeface="+mn-lt"/>
                <a:ea typeface="+mn-ea"/>
                <a:cs typeface="+mn-cs"/>
              </a:rPr>
              <a:t>                </a:t>
            </a: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About Sales Letter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 sales letter （销售函）is a piece of direct mail which is designed to persuade the reader to purchase a particular product or service in the absence of a salesman. It has been defined as “a form of direct mail in which an advertiser sends a letter to a potential customer.” It is distinct from other direct mail techniques, such as the distribution of leaflets and catalogues, as the sales letter typically sells a single product or product line, and further tends to be mainly textual as opposed to graphics-based. It is typically used for products or services which, due to their price, are a considered purchase at medium or high value (typically tens to thousands of dollars)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3"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Ⅱ.</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Leading-In</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0613" y="669925"/>
            <a:ext cx="805338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5</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following sales letter and fill in the blanks with the right expressions according to the Chinese.</a:t>
            </a: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182688" y="1474788"/>
            <a:ext cx="7656513" cy="538321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Dear Sirs,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1________________________ （你想要知道） what has happened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recently in the world business? Or what makes large corporations a big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success? And how to maintain and enlarge your market share?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Get all these information and expertise with a special introductory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subscription to World Business Review. For just $5, you can get 6 full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pages of information and experience-packed issues.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2______________________________ （价格比以前降低了）.</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3______________________________ （如若不满意）, we are glad to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terminate your subscription.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
        <p:nvSpPr>
          <p:cNvPr id="4" name="内容占位符 2"/>
          <p:cNvSpPr>
            <a:spLocks noGrp="1"/>
          </p:cNvSpPr>
          <p:nvPr/>
        </p:nvSpPr>
        <p:spPr>
          <a:xfrm>
            <a:off x="1443990" y="1974215"/>
            <a:ext cx="3030855" cy="49847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rPr>
              <a:t>1. Do you want to know </a:t>
            </a:r>
            <a:endPar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
        <p:nvSpPr>
          <p:cNvPr id="7" name="内容占位符 2"/>
          <p:cNvSpPr>
            <a:spLocks noGrp="1"/>
          </p:cNvSpPr>
          <p:nvPr/>
        </p:nvSpPr>
        <p:spPr>
          <a:xfrm>
            <a:off x="1183005" y="4714875"/>
            <a:ext cx="4013835" cy="443230"/>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rPr>
              <a:t>2. That is 25% off the regular price</a:t>
            </a:r>
            <a:endPar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
        <p:nvSpPr>
          <p:cNvPr id="6" name="内容占位符 2"/>
          <p:cNvSpPr>
            <a:spLocks noGrp="1"/>
          </p:cNvSpPr>
          <p:nvPr/>
        </p:nvSpPr>
        <p:spPr>
          <a:xfrm>
            <a:off x="1183005" y="5158105"/>
            <a:ext cx="4432300" cy="434340"/>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rPr>
              <a:t>3. Any dissatisfaction having occurred</a:t>
            </a:r>
            <a:endPar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p:txBody>
          <a:bodyPr vert="horz" wrap="square" lIns="91440" tIns="45720" rIns="91440" bIns="45720" anchor="ctr" anchorCtr="0"/>
          <a:p>
            <a:endParaRPr lang="zh-CN" altLang="en-US" dirty="0"/>
          </a:p>
        </p:txBody>
      </p:sp>
      <p:sp>
        <p:nvSpPr>
          <p:cNvPr id="34819" name="内容占位符 2"/>
          <p:cNvSpPr>
            <a:spLocks noGrp="1"/>
          </p:cNvSpPr>
          <p:nvPr>
            <p:ph idx="1"/>
          </p:nvPr>
        </p:nvSpPr>
        <p:spPr>
          <a:xfrm>
            <a:off x="1276033" y="1581468"/>
            <a:ext cx="7737475" cy="5360987"/>
          </a:xfrm>
        </p:spPr>
        <p:txBody>
          <a:bodyPr vert="horz" wrap="square" lIns="91440" tIns="45720" rIns="91440" bIns="45720" anchor="t" anchorCtr="0"/>
          <a:p>
            <a:pPr algn="just">
              <a:buNone/>
            </a:pPr>
            <a:r>
              <a:rPr lang="en-US" altLang="zh-CN" sz="2000" b="0" dirty="0">
                <a:solidFill>
                  <a:srgbClr val="282917"/>
                </a:solidFill>
                <a:latin typeface="Times New Roman" panose="02020603050405020304" pitchFamily="18" charset="0"/>
              </a:rPr>
              <a:t>4__________________________（别错过了机会）! Get the facts and </a:t>
            </a: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information. Get World Business Review.</a:t>
            </a:r>
            <a:endParaRPr lang="en-US" altLang="zh-CN" sz="2000" b="0" dirty="0">
              <a:solidFill>
                <a:srgbClr val="282917"/>
              </a:solidFill>
              <a:latin typeface="Times New Roman" panose="02020603050405020304" pitchFamily="18" charset="0"/>
            </a:endParaRPr>
          </a:p>
          <a:p>
            <a:pPr algn="just">
              <a:buNone/>
            </a:pP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To take the advantage of our special offer, simply call us at 010-60804008 </a:t>
            </a: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or 5_________________________（填个回执）.</a:t>
            </a:r>
            <a:endParaRPr lang="en-US" altLang="zh-CN" sz="2000" b="0" dirty="0">
              <a:solidFill>
                <a:srgbClr val="282917"/>
              </a:solidFill>
              <a:latin typeface="Times New Roman" panose="02020603050405020304" pitchFamily="18" charset="0"/>
            </a:endParaRPr>
          </a:p>
          <a:p>
            <a:pPr algn="just">
              <a:buNone/>
            </a:pPr>
            <a:endParaRPr lang="en-US" altLang="zh-CN" sz="2000" b="0" dirty="0">
              <a:solidFill>
                <a:srgbClr val="282917"/>
              </a:solidFill>
              <a:latin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rPr>
              <a:t>Sincerely yours.</a:t>
            </a:r>
            <a:endParaRPr lang="en-US" altLang="zh-CN" sz="2000" b="0" dirty="0">
              <a:solidFill>
                <a:srgbClr val="282917"/>
              </a:solidFill>
              <a:latin typeface="Times New Roman" panose="02020603050405020304" pitchFamily="18" charset="0"/>
            </a:endParaRPr>
          </a:p>
          <a:p>
            <a:pPr algn="just">
              <a:buNone/>
            </a:pPr>
            <a:endParaRPr lang="en-US" altLang="zh-CN" sz="2000" b="0" dirty="0">
              <a:solidFill>
                <a:srgbClr val="282917"/>
              </a:solidFill>
              <a:latin typeface="Times New Roman" panose="02020603050405020304" pitchFamily="18" charset="0"/>
            </a:endParaRPr>
          </a:p>
          <a:p>
            <a:pPr>
              <a:buNone/>
            </a:pPr>
            <a:endParaRPr lang="zh-CN" altLang="en-US" sz="2000" b="0" dirty="0">
              <a:latin typeface="Times New Roman" panose="02020603050405020304" pitchFamily="18" charset="0"/>
            </a:endParaRPr>
          </a:p>
        </p:txBody>
      </p:sp>
      <p:sp>
        <p:nvSpPr>
          <p:cNvPr id="5" name="内容占位符 2"/>
          <p:cNvSpPr>
            <a:spLocks noGrp="1"/>
          </p:cNvSpPr>
          <p:nvPr/>
        </p:nvSpPr>
        <p:spPr>
          <a:xfrm>
            <a:off x="1559560" y="1584960"/>
            <a:ext cx="7693025" cy="5797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rPr>
              <a:t>4. Don’t miss the opportunity</a:t>
            </a:r>
            <a:endPar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
        <p:nvSpPr>
          <p:cNvPr id="2" name="内容占位符 2"/>
          <p:cNvSpPr>
            <a:spLocks noGrp="1"/>
          </p:cNvSpPr>
          <p:nvPr/>
        </p:nvSpPr>
        <p:spPr>
          <a:xfrm>
            <a:off x="1762760" y="3067050"/>
            <a:ext cx="4060190" cy="50736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rPr>
              <a:t>5. return the enclosed card</a:t>
            </a:r>
            <a:endParaRPr kumimoji="0" lang="en-US" altLang="zh-CN" sz="2000" b="0" i="0" u="none" strike="noStrike" kern="1200" cap="none" spc="0" normalizeH="0" baseline="0" noProof="0" dirty="0">
              <a:ln>
                <a:noFill/>
              </a:ln>
              <a:solidFill>
                <a:schemeClr val="accent1"/>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
          </p:nvPr>
        </p:nvSpPr>
        <p:spPr>
          <a:xfrm>
            <a:off x="1030288" y="538163"/>
            <a:ext cx="7961313" cy="5986463"/>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1"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Task 6</a:t>
            </a:r>
            <a:endParaRPr kumimoji="0" lang="en-US" altLang="zh-CN" sz="2400" b="1" i="1" u="none" strike="noStrike" kern="1200" cap="none" spc="0" normalizeH="0" baseline="0" noProof="1">
              <a:ln>
                <a:noFill/>
              </a:ln>
              <a:solidFill>
                <a:schemeClr val="tx1"/>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400" b="1" i="0" u="none" strike="noStrike" kern="1200" cap="none" spc="0" normalizeH="0" baseline="0" noProof="1">
                <a:ln>
                  <a:noFill/>
                </a:ln>
                <a:solidFill>
                  <a:schemeClr val="tx1"/>
                </a:solidFill>
                <a:effectLst/>
                <a:uLnTx/>
                <a:uFillTx/>
                <a:latin typeface="Times New Roman" panose="02020603050405020304" pitchFamily="18" charset="0"/>
                <a:ea typeface="+mn-ea"/>
                <a:cs typeface="+mn-cs"/>
              </a:rPr>
              <a:t>Directions: Write a sales letter according to the given situation.</a:t>
            </a:r>
            <a:r>
              <a:rPr kumimoji="0" lang="zh-CN" altLang="en-US" sz="2400" b="1" i="0" u="none" strike="noStrike" kern="1200" cap="none" spc="0" normalizeH="0" baseline="0" noProof="1">
                <a:ln>
                  <a:noFill/>
                </a:ln>
                <a:solidFill>
                  <a:schemeClr val="accent1"/>
                </a:solidFill>
                <a:effectLst/>
                <a:uLnTx/>
                <a:uFillTx/>
                <a:latin typeface="+mn-lt"/>
                <a:ea typeface="+mn-ea"/>
                <a:cs typeface="+mn-cs"/>
              </a:rPr>
              <a:t> </a:t>
            </a:r>
            <a:endParaRPr kumimoji="0" lang="zh-CN" altLang="en-US" sz="2400" b="1" i="0" u="none" strike="noStrike" kern="1200" cap="none" spc="0" normalizeH="0" baseline="0" noProof="1">
              <a:ln>
                <a:noFill/>
              </a:ln>
              <a:solidFill>
                <a:schemeClr val="accent1"/>
              </a:solidFill>
              <a:effectLst/>
              <a:uLnTx/>
              <a:uFillTx/>
              <a:latin typeface="+mn-lt"/>
              <a:ea typeface="+mn-ea"/>
              <a:cs typeface="+mn-cs"/>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Keqiang Company has established a program for prompting their new serials of modern office appliances such as printers, photocopiers and fax machines to the office buildings in their district. Ms Zhang is required to write a sales letter to introduce their products to the customers.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sng"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Tips: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modern office appliances 现代办公用品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favorable prices 优惠价格</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printers  打印机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high degree of reliability 高度可靠性</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photocopiers   复印机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 long period of use 使用寿命长</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fax machines   传真机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take care of fixing, repairing 负责安装、维修</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high efficiency  高效率                 one year warranty 保修一年</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profit the greatest 高盈利</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04925" y="1177925"/>
            <a:ext cx="7176770" cy="4030980"/>
          </a:xfrm>
          <a:prstGeom prst="rect">
            <a:avLst/>
          </a:prstGeom>
          <a:noFill/>
        </p:spPr>
        <p:txBody>
          <a:bodyPr wrap="square" rtlCol="0">
            <a:spAutoFit/>
          </a:bodyPr>
          <a:p>
            <a:pPr algn="just"/>
            <a:r>
              <a:rPr lang="zh-CN" altLang="en-US">
                <a:solidFill>
                  <a:schemeClr val="accent5">
                    <a:lumMod val="75000"/>
                  </a:schemeClr>
                </a:solidFill>
              </a:rPr>
              <a:t>Task 6</a:t>
            </a:r>
            <a:endParaRPr lang="zh-CN" altLang="en-US">
              <a:solidFill>
                <a:schemeClr val="accent5">
                  <a:lumMod val="75000"/>
                </a:schemeClr>
              </a:solidFill>
            </a:endParaRPr>
          </a:p>
          <a:p>
            <a:pPr algn="just"/>
            <a:r>
              <a:rPr lang="zh-CN" altLang="en-US">
                <a:solidFill>
                  <a:schemeClr val="accent5">
                    <a:lumMod val="75000"/>
                  </a:schemeClr>
                </a:solidFill>
              </a:rPr>
              <a:t>Suggested Answers:</a:t>
            </a:r>
            <a:endParaRPr lang="zh-CN" altLang="en-US">
              <a:solidFill>
                <a:schemeClr val="accent5">
                  <a:lumMod val="75000"/>
                </a:schemeClr>
              </a:solidFill>
            </a:endParaRPr>
          </a:p>
          <a:p>
            <a:pPr algn="just"/>
            <a:r>
              <a:rPr lang="zh-CN" altLang="en-US" sz="2000" b="0">
                <a:solidFill>
                  <a:schemeClr val="accent5">
                    <a:lumMod val="75000"/>
                  </a:schemeClr>
                </a:solidFill>
                <a:latin typeface="Times New Roman" panose="02020603050405020304" pitchFamily="18" charset="0"/>
                <a:cs typeface="Times New Roman" panose="02020603050405020304" pitchFamily="18" charset="0"/>
              </a:rPr>
              <a:t>Dear Sirs or Madams,</a:t>
            </a:r>
            <a:endParaRPr lang="zh-CN" altLang="en-US" sz="2000"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sz="2000" b="0">
                <a:solidFill>
                  <a:schemeClr val="accent5">
                    <a:lumMod val="75000"/>
                  </a:schemeClr>
                </a:solidFill>
                <a:latin typeface="Times New Roman" panose="02020603050405020304" pitchFamily="18" charset="0"/>
                <a:cs typeface="Times New Roman" panose="02020603050405020304" pitchFamily="18" charset="0"/>
              </a:rPr>
              <a:t>       Are you searching for good-quality modern office appliances for higher work efficiency? Then Keqiang Best-Tech is right here for your choice. It will fulfill your business dream in all aspect.</a:t>
            </a:r>
            <a:endParaRPr lang="zh-CN" altLang="en-US" sz="2000" b="0">
              <a:solidFill>
                <a:schemeClr val="accent5">
                  <a:lumMod val="75000"/>
                </a:schemeClr>
              </a:solidFill>
              <a:latin typeface="Times New Roman" panose="02020603050405020304" pitchFamily="18" charset="0"/>
              <a:cs typeface="Times New Roman" panose="02020603050405020304" pitchFamily="18" charset="0"/>
            </a:endParaRPr>
          </a:p>
          <a:p>
            <a:pPr algn="just"/>
            <a:r>
              <a:rPr lang="zh-CN" altLang="en-US" sz="2000" b="0">
                <a:solidFill>
                  <a:schemeClr val="accent5">
                    <a:lumMod val="75000"/>
                  </a:schemeClr>
                </a:solidFill>
                <a:latin typeface="Times New Roman" panose="02020603050405020304" pitchFamily="18" charset="0"/>
                <a:cs typeface="Times New Roman" panose="02020603050405020304" pitchFamily="18" charset="0"/>
              </a:rPr>
              <a:t>       We are a company specializing in manufacturing and selling modern office equipments such as printers, photocopiers and fax machines for over ten years. With excellent performance, high degree of reliability and a long period of use, our products enjoy a good reputation among our customers. Reports from all over the country can confirm this through the comments given by managers, office clerks, sales persons, etc.</a:t>
            </a:r>
            <a:endParaRPr lang="zh-CN" altLang="en-US" sz="2000" b="0">
              <a:solidFill>
                <a:schemeClr val="accent5">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框 3"/>
          <p:cNvSpPr txBox="1"/>
          <p:nvPr/>
        </p:nvSpPr>
        <p:spPr>
          <a:xfrm>
            <a:off x="1057275" y="1450023"/>
            <a:ext cx="7956550" cy="2986087"/>
          </a:xfrm>
          <a:prstGeom prst="rect">
            <a:avLst/>
          </a:prstGeom>
          <a:noFill/>
          <a:ln w="9525">
            <a:noFill/>
          </a:ln>
        </p:spPr>
        <p:txBody>
          <a:bodyPr>
            <a:spAutoFit/>
          </a:bodyPr>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You have already known our terms of dealing, but to encourage you to </a:t>
            </a:r>
            <a:endParaRPr lang="zh-CN" altLang="zh-CN" sz="2000" b="0" dirty="0">
              <a:solidFill>
                <a:schemeClr val="accent1"/>
              </a:solidFill>
              <a:latin typeface="Times New Roman" panose="02020603050405020304" pitchFamily="18" charset="0"/>
              <a:sym typeface="宋体" panose="02010600030101010101" pitchFamily="2" charset="-122"/>
            </a:endParaRPr>
          </a:p>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better try our facilities, for any initial transaction. we are pleased to offer </a:t>
            </a:r>
            <a:endParaRPr lang="zh-CN" altLang="zh-CN" sz="2000" b="0" dirty="0">
              <a:solidFill>
                <a:schemeClr val="accent1"/>
              </a:solidFill>
              <a:latin typeface="Times New Roman" panose="02020603050405020304" pitchFamily="18" charset="0"/>
              <a:sym typeface="宋体" panose="02010600030101010101" pitchFamily="2" charset="-122"/>
            </a:endParaRPr>
          </a:p>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you a special discount of 3%. </a:t>
            </a:r>
            <a:endParaRPr lang="zh-CN" altLang="zh-CN" sz="2000" b="0" dirty="0">
              <a:solidFill>
                <a:schemeClr val="accent1"/>
              </a:solidFill>
              <a:latin typeface="Times New Roman" panose="02020603050405020304" pitchFamily="18" charset="0"/>
            </a:endParaRPr>
          </a:p>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     </a:t>
            </a:r>
            <a:r>
              <a:rPr lang="en-US" altLang="zh-CN" sz="2000" b="0" dirty="0">
                <a:solidFill>
                  <a:schemeClr val="accent1"/>
                </a:solidFill>
                <a:latin typeface="Times New Roman" panose="02020603050405020304" pitchFamily="18" charset="0"/>
                <a:sym typeface="宋体" panose="02010600030101010101" pitchFamily="2" charset="-122"/>
              </a:rPr>
              <a:t>  </a:t>
            </a:r>
            <a:r>
              <a:rPr lang="zh-CN" altLang="zh-CN" sz="2000" b="0" dirty="0">
                <a:solidFill>
                  <a:schemeClr val="accent1"/>
                </a:solidFill>
                <a:latin typeface="Times New Roman" panose="02020603050405020304" pitchFamily="18" charset="0"/>
                <a:sym typeface="宋体" panose="02010600030101010101" pitchFamily="2" charset="-122"/>
              </a:rPr>
              <a:t>Hope to hear from you soon.</a:t>
            </a:r>
            <a:endParaRPr lang="zh-CN" altLang="zh-CN" sz="2000" b="0" dirty="0">
              <a:solidFill>
                <a:schemeClr val="accent1"/>
              </a:solidFill>
              <a:latin typeface="Times New Roman" panose="02020603050405020304" pitchFamily="18" charset="0"/>
            </a:endParaRPr>
          </a:p>
          <a:p>
            <a:pPr marL="342900" indent="-342900" algn="just">
              <a:spcBef>
                <a:spcPct val="20000"/>
              </a:spcBef>
              <a:buSzPct val="85000"/>
              <a:buFont typeface="Wingdings" panose="05000000000000000000" pitchFamily="2" charset="2"/>
            </a:pPr>
            <a:endParaRPr lang="zh-CN" altLang="zh-CN" sz="2000" b="0" dirty="0">
              <a:solidFill>
                <a:schemeClr val="accent1"/>
              </a:solidFill>
              <a:latin typeface="Times New Roman" panose="02020603050405020304" pitchFamily="18" charset="0"/>
            </a:endParaRPr>
          </a:p>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                                                                             Yours sincerely,</a:t>
            </a:r>
            <a:endParaRPr lang="zh-CN" altLang="zh-CN" sz="2000" b="0" dirty="0">
              <a:solidFill>
                <a:schemeClr val="accent1"/>
              </a:solidFill>
              <a:latin typeface="Times New Roman" panose="02020603050405020304" pitchFamily="18" charset="0"/>
            </a:endParaRPr>
          </a:p>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                                                                              Patty White</a:t>
            </a:r>
            <a:endParaRPr lang="zh-CN" altLang="zh-CN" sz="2000" b="0" dirty="0">
              <a:solidFill>
                <a:schemeClr val="accent1"/>
              </a:solidFill>
              <a:latin typeface="Times New Roman" panose="02020603050405020304" pitchFamily="18" charset="0"/>
            </a:endParaRPr>
          </a:p>
          <a:p>
            <a:pPr marL="342900" indent="-342900" algn="just">
              <a:spcBef>
                <a:spcPct val="20000"/>
              </a:spcBef>
              <a:buSzPct val="85000"/>
              <a:buFont typeface="Wingdings" panose="05000000000000000000" pitchFamily="2" charset="2"/>
            </a:pPr>
            <a:r>
              <a:rPr lang="zh-CN" altLang="zh-CN" sz="2000" b="0" dirty="0">
                <a:solidFill>
                  <a:schemeClr val="accent1"/>
                </a:solidFill>
                <a:latin typeface="Times New Roman" panose="02020603050405020304" pitchFamily="18" charset="0"/>
                <a:sym typeface="宋体" panose="02010600030101010101" pitchFamily="2" charset="-122"/>
              </a:rPr>
              <a:t>                                                                              Sales Department</a:t>
            </a:r>
            <a:endParaRPr lang="zh-CN" altLang="zh-CN" sz="2000" b="0" dirty="0">
              <a:solidFill>
                <a:schemeClr val="accent1"/>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19843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Read for Reference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 A sample 1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1030288" y="1341438"/>
            <a:ext cx="7961313" cy="51831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Dear John,</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Nice Monday. I’m May from NEW ORANGE TOY, the biggest doll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manufacturer in Jieyang since 1987, and now the honest supplier of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JUMBO S.A, Perfect Toy, Max Stores (Greece). Our brand ABBIE &amp;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BONNIE doll now are very popular in EU.</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Quality is our culture. All our items (1000+ designs) pass EN71, 7P, AZO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test. Good quality, good price.</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Innovation is our soul. We have a professional team to support OEM and </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design service.</a:t>
            </a: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文本框 103"/>
          <p:cNvSpPr txBox="1"/>
          <p:nvPr/>
        </p:nvSpPr>
        <p:spPr>
          <a:xfrm>
            <a:off x="1168400" y="1616075"/>
            <a:ext cx="7502525" cy="2553335"/>
          </a:xfrm>
          <a:prstGeom prst="rect">
            <a:avLst/>
          </a:prstGeom>
          <a:noFill/>
          <a:ln w="9525">
            <a:noFill/>
          </a:ln>
        </p:spPr>
        <p:txBody>
          <a:bodyPr wrap="square">
            <a:spAutoFit/>
          </a:bodyPr>
          <a:p>
            <a:pPr eaLnBrk="1" hangingPunct="1"/>
            <a:r>
              <a:rPr lang="en-US" altLang="zh-CN" sz="2000" b="0" dirty="0">
                <a:latin typeface="Times New Roman" panose="02020603050405020304" pitchFamily="18" charset="0"/>
                <a:cs typeface="Times New Roman" panose="02020603050405020304" pitchFamily="18" charset="0"/>
              </a:rPr>
              <a:t>Service is our aim. Strict QC</a:t>
            </a:r>
            <a:r>
              <a:rPr lang="zh-CN" altLang="en-US" sz="2000" b="0" dirty="0">
                <a:latin typeface="Times New Roman" panose="02020603050405020304" pitchFamily="18" charset="0"/>
              </a:rPr>
              <a:t>（质量控制）</a:t>
            </a:r>
            <a:r>
              <a:rPr lang="zh-CN" altLang="en-US" sz="2000" b="0" dirty="0">
                <a:latin typeface="Times New Roman" panose="02020603050405020304" pitchFamily="18" charset="0"/>
                <a:cs typeface="Times New Roman" panose="02020603050405020304" pitchFamily="18" charset="0"/>
              </a:rPr>
              <a:t> </a:t>
            </a:r>
            <a:r>
              <a:rPr lang="en-US" altLang="zh-CN" sz="2000" b="0" dirty="0">
                <a:latin typeface="Times New Roman" panose="02020603050405020304" pitchFamily="18" charset="0"/>
                <a:cs typeface="Times New Roman" panose="02020603050405020304" pitchFamily="18" charset="0"/>
              </a:rPr>
              <a:t>make sure every shipping is safe and 7*24h ASS make customers are satisfied with us.</a:t>
            </a:r>
            <a:endParaRPr lang="en-US" altLang="zh-CN" sz="2000" b="0" dirty="0">
              <a:latin typeface="Times New Roman" panose="02020603050405020304" pitchFamily="18" charset="0"/>
              <a:cs typeface="Times New Roman" panose="02020603050405020304" pitchFamily="18" charset="0"/>
            </a:endParaRPr>
          </a:p>
          <a:p>
            <a:pPr eaLnBrk="1" hangingPunct="1"/>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a:p>
            <a:pPr eaLnBrk="1" hangingPunct="1"/>
            <a:r>
              <a:rPr lang="en-US" altLang="zh-CN" sz="2000" b="0" dirty="0">
                <a:latin typeface="Times New Roman" panose="02020603050405020304" pitchFamily="18" charset="0"/>
                <a:cs typeface="Times New Roman" panose="02020603050405020304" pitchFamily="18" charset="0"/>
              </a:rPr>
              <a:t>We know Toys-Shop is also doing big toy business. We wish to serve you if any chances. If you need any toys, just freely to let me know.</a:t>
            </a:r>
            <a:endParaRPr lang="en-US" altLang="zh-CN" sz="2000" b="0" dirty="0">
              <a:latin typeface="Times New Roman" panose="02020603050405020304" pitchFamily="18" charset="0"/>
              <a:cs typeface="Times New Roman" panose="02020603050405020304" pitchFamily="18" charset="0"/>
            </a:endParaRPr>
          </a:p>
          <a:p>
            <a:pPr eaLnBrk="1" hangingPunct="1"/>
            <a:r>
              <a:rPr lang="en-US" altLang="zh-CN" sz="2000" b="0" dirty="0">
                <a:latin typeface="Times New Roman" panose="02020603050405020304" pitchFamily="18" charset="0"/>
                <a:cs typeface="Times New Roman" panose="02020603050405020304" pitchFamily="18" charset="0"/>
              </a:rPr>
              <a:t> </a:t>
            </a:r>
            <a:endParaRPr lang="en-US" altLang="zh-CN" sz="2000" b="0" dirty="0">
              <a:latin typeface="Times New Roman" panose="02020603050405020304" pitchFamily="18" charset="0"/>
              <a:cs typeface="Times New Roman" panose="02020603050405020304" pitchFamily="18" charset="0"/>
            </a:endParaRPr>
          </a:p>
          <a:p>
            <a:pPr eaLnBrk="1" hangingPunct="1"/>
            <a:r>
              <a:rPr lang="en-US" altLang="zh-CN" sz="2000" b="0" dirty="0">
                <a:latin typeface="Times New Roman" panose="02020603050405020304" pitchFamily="18" charset="0"/>
                <a:cs typeface="Times New Roman" panose="02020603050405020304" pitchFamily="18" charset="0"/>
              </a:rPr>
              <a:t>Tks &amp; B.R</a:t>
            </a:r>
            <a:endParaRPr lang="en-US" altLang="zh-CN" sz="2000" b="0" dirty="0">
              <a:latin typeface="Times New Roman" panose="02020603050405020304" pitchFamily="18" charset="0"/>
              <a:cs typeface="Times New Roman" panose="02020603050405020304" pitchFamily="18" charset="0"/>
            </a:endParaRPr>
          </a:p>
          <a:p>
            <a:pPr eaLnBrk="1" hangingPunct="1"/>
            <a:r>
              <a:rPr lang="en-US" altLang="zh-CN" sz="2000" b="0" dirty="0">
                <a:latin typeface="Times New Roman" panose="02020603050405020304" pitchFamily="18" charset="0"/>
                <a:cs typeface="Times New Roman" panose="02020603050405020304" pitchFamily="18" charset="0"/>
              </a:rPr>
              <a:t>Guangdong New Orange Toy Co., Ltd</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rPr>
              <a:t> </a:t>
            </a: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rPr>
              <a:t>2.  Sample 2:</a:t>
            </a:r>
            <a:endPar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sym typeface="+mn-ea"/>
            </a:endParaRPr>
          </a:p>
        </p:txBody>
      </p:sp>
      <p:sp>
        <p:nvSpPr>
          <p:cNvPr id="3" name="内容占位符 2"/>
          <p:cNvSpPr>
            <a:spLocks noGrp="1"/>
          </p:cNvSpPr>
          <p:nvPr>
            <p:ph idx="1"/>
          </p:nvPr>
        </p:nvSpPr>
        <p:spPr>
          <a:xfrm>
            <a:off x="1254125" y="1163638"/>
            <a:ext cx="7575550"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5Second Avenue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New York USA</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Telephone 84765</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Fax 35467</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Telex 46738 MATOY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Matrix Toys Inc.</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12 September 2008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Mr. Martin Crown</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Managing Director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Crown Toys plc</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33 Regent Street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London, UK</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Dear Mr. Crown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At the beginning of this month, I attended the Harrogate Toy Fait While there, I had an interesting conversation with Mr. Douglas Gage of Edutoysplc about selecting an agency for our teaching aids.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Douglas described your dynamic sales force</a:t>
            </a:r>
            <a:r>
              <a:rPr kumimoji="0" lang="en-US" altLang="zh-CN" sz="2000" b="0" i="0" u="none" strike="noStrike" kern="1200" cap="none" spc="0" normalizeH="0" baseline="0" noProof="0" dirty="0">
                <a:ln>
                  <a:noFill/>
                </a:ln>
                <a:solidFill>
                  <a:schemeClr val="accent4"/>
                </a:solidFill>
                <a:effectLst/>
                <a:uLnTx/>
                <a:uFillTx/>
                <a:latin typeface="宋体" panose="02010600030101010101" pitchFamily="2" charset="-122"/>
                <a:ea typeface="宋体" panose="02010600030101010101" pitchFamily="2" charset="-122"/>
                <a:cs typeface="Times New Roman" panose="02020603050405020304" pitchFamily="18" charset="0"/>
              </a:rPr>
              <a:t>（富有活力的销售队伍）</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and innovative approach to marketing. He attributed his own company’s success to your excellent distribution network which has served him for several years.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We need an organization like yours to launch our products in the UK.</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Our teaching aids cover the whole field of primary education in all subjects. Our patented ‘Matrix’ math apparatus is particularly successful.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You may have reservations about American teaching aids suiting your market. This is not a problem since we have a complete range of British English versions.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I enclose an illustrated catalogue of our British English editions for your information. Please let me have your reactions to the material.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I shall be in London during the first two weeks of October .Perhaps we could arrange a meeting to discuss our proposal.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Yours sincerely.</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Howard Bink</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Marketing Manager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rPr>
              <a:t>Enc.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330325"/>
            <a:ext cx="7961313" cy="5194300"/>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Types of Sales Letters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（销售函的种类）  Sales letters are the most common persuasive writing for commercial purposes. They fall into three general, and sometimes overlapping categories: unsolicited, solicited, and soft-sell.</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Unsolicited sales letters（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自发销售函） are also known as direct-mail advertising. They are sent by mail directly to the prospective buyer. They are usually not welcome on the part of the recipients who did not ask for them, which explains why their paper version is often called “junk mail” while the electronic form is called “spam”.</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Solicited sales letters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（请求性销售函） are replies to requests about products or services. They are often luckier than unsolicited sales letters in the sense that they won’t end up in a dustbin without being read. However, to succeed, they still have to provide satisfying answers to questions already asked by the reader.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7"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5065"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a:spLocks noChangeArrowheads="1"/>
          </p:cNvSpPr>
          <p:nvPr/>
        </p:nvSpPr>
        <p:spPr bwMode="auto">
          <a:xfrm>
            <a:off x="3862388" y="5168900"/>
            <a:ext cx="1082675" cy="1071563"/>
          </a:xfrm>
          <a:prstGeom prst="ellipse">
            <a:avLst/>
          </a:prstGeom>
          <a:blipFill dpi="0" rotWithShape="1">
            <a:blip r:embed="rId3" cstate="print"/>
            <a:srcRect/>
            <a:stretch>
              <a:fillRect/>
            </a:stretch>
          </a:blipFill>
          <a:ln w="28575">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19" name="椭圆 26118"/>
          <p:cNvSpPr>
            <a:spLocks noChangeArrowheads="1"/>
          </p:cNvSpPr>
          <p:nvPr/>
        </p:nvSpPr>
        <p:spPr bwMode="auto">
          <a:xfrm>
            <a:off x="0" y="400050"/>
            <a:ext cx="2609850" cy="2624138"/>
          </a:xfrm>
          <a:prstGeom prst="ellipse">
            <a:avLst/>
          </a:prstGeom>
          <a:blipFill dpi="0" rotWithShape="1">
            <a:blip r:embed="rId4" cstate="print"/>
            <a:srcRect/>
            <a:stretch>
              <a:fillRect/>
            </a:stretch>
          </a:blipFill>
          <a:ln w="7620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20" name="椭圆 26119"/>
          <p:cNvSpPr>
            <a:spLocks noChangeArrowheads="1"/>
          </p:cNvSpPr>
          <p:nvPr/>
        </p:nvSpPr>
        <p:spPr bwMode="auto">
          <a:xfrm>
            <a:off x="1428750" y="3671888"/>
            <a:ext cx="1911350" cy="1892300"/>
          </a:xfrm>
          <a:prstGeom prst="ellipse">
            <a:avLst/>
          </a:prstGeom>
          <a:blipFill dpi="0" rotWithShape="1">
            <a:blip r:embed="rId5" cstate="print"/>
            <a:srcRect/>
            <a:stretch>
              <a:fillRect/>
            </a:stretch>
          </a:blipFill>
          <a:ln w="5715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TextBox 13"/>
          <p:cNvSpPr txBox="1"/>
          <p:nvPr/>
        </p:nvSpPr>
        <p:spPr>
          <a:xfrm>
            <a:off x="2595563" y="2316163"/>
            <a:ext cx="6548438" cy="2306955"/>
          </a:xfrm>
          <a:prstGeom prst="rect">
            <a:avLst/>
          </a:prstGeom>
          <a:noFill/>
        </p:spPr>
        <p:txBody>
          <a:bodyPr>
            <a:spAutoFit/>
          </a:bodyPr>
          <a:lstStyle/>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Soft-sell letters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（软式推销函）, also known as cordial contact letters, are special goodwill letters designed to maintain good relations with important customers. Unlike the hard-sell junk mail, they don’t bombard the reader with something undesirable. They are soft-sell because they keep a company’s name familiar to customers without directly promoting a particular product or service. They are usually enjoyable to the reader with a lot of useful information or entertaining materials. They aim at long-term customer loyalty.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Content of a sales letter （销售函的内容）</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The content an effective sales letter usually involves the following four parts: first, getting attention. To be eye-catching, the writer has to make the best of his or her imagination, which can be an interesting phrase, a promise of free gifts, or a surprising offer; second, arousing interest. The uniqueness of the product or service is the key to this step. The product or service should stand out from others with its own characteristics; third, proving benefits. Supporting details such as favorable comments from a third-party, names of awards won, evidence that show the benefits of the products or service will be provided; forth, motivating action. Inducing an action of buying is the ultimate goal of a sales letter. Convenient contact information, gifts, discounts or other incentives can be provided to motivate the consumers.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p:sndAc>
      <p:stSnd>
        <p:snd r:embed="rId1"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30288" y="1163638"/>
            <a:ext cx="7961313" cy="5360988"/>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Tips for writing an effective sales letter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(销售函写作技巧):</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en-US" altLang="zh-CN" sz="200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Address the person directly.</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Avoid “To whom it may concern” or “Dear Sir or Madame”. Customers need to know that you care before they care what you know. If your letter is as direct and personal as possible, customers will trust in you more.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en-US" altLang="zh-CN" sz="200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Use as few words and simple wording as possible.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If you have quotes from people who have use your products, or people who have availded of your services, then use these quotes sparingly. Your letter has to catch a recipient’s attention within the first few lines. Besides, when showing off your wares, use simple language, and don’t be too aggressive. Customers are sensitive to hard sell methods, and they can easily be turned off by overblown language.</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en-US" altLang="zh-CN" sz="200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Mention your incentives if any.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If there are some discounts or free offerings to go with your products or services, mention them explicitly. Studies show that sales increase when customers know that gifts or incentives are involved.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30605" y="1163955"/>
            <a:ext cx="7961630" cy="2780665"/>
          </a:xfrm>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en-US" altLang="zh-CN" sz="200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Make your sales letter as useful as possible.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You can include your newsletter, or, better yet, place a sidebar or box with useful information for the recipient. For instance, if you sell ball pens or pencils, you can include a list of the top ten grammatical mistakes people make when they write letters.</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971550" y="0"/>
            <a:ext cx="7961313" cy="5360988"/>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Task 1  </a:t>
            </a:r>
            <a:endParaRPr kumimoji="0" lang="zh-CN"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Directions: Reading and Comprehension.</a:t>
            </a:r>
            <a:endParaRPr kumimoji="0" lang="en-US" altLang="zh-C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1.A sales letter is a</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writing.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routine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B.injunctive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C.</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persuasive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requesting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2.Which type of sales letters is more likely to go into “junk mail”?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unsolicited sales letters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solicited sales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soft-sell letters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 Solicited Request Letter</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3</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.Soft-sell letters are usually enjoyable to the reader with a lot of effective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promotional materials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announcement</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information</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 compliment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4</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of the product or service should be highly emphasized to arouse the audience’s interest.</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uniqueness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price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package</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short-comings</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5</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.The final step of an effective sales letter lies in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_______</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sym typeface="+mn-ea"/>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t>
            </a:r>
            <a:endPar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A. getting attention </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B. proving benefits</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a:t>
            </a:r>
            <a:r>
              <a:rPr kumimoji="0" lang="zh-CN"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C. motivating action</a:t>
            </a:r>
            <a:r>
              <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rPr>
              <a:t>         D.arousing interest</a:t>
            </a:r>
            <a:endParaRPr kumimoji="0" lang="en-US" altLang="zh-CN" sz="2000" b="0" i="0" u="none" strike="noStrike" kern="1200" cap="none" spc="0" normalizeH="0" baseline="0" noProof="0" dirty="0">
              <a:ln>
                <a:noFill/>
              </a:ln>
              <a:solidFill>
                <a:schemeClr val="accent4"/>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1200" cap="none" spc="0" normalizeH="0" baseline="0" noProof="0" dirty="0">
              <a:ln>
                <a:noFill/>
              </a:ln>
              <a:solidFill>
                <a:schemeClr val="accent1"/>
              </a:solidFill>
              <a:effectLst/>
              <a:uLnTx/>
              <a:uFillTx/>
              <a:latin typeface="+mn-lt"/>
              <a:ea typeface="+mn-ea"/>
              <a:cs typeface="+mn-cs"/>
            </a:endParaRPr>
          </a:p>
        </p:txBody>
      </p:sp>
      <p:sp>
        <p:nvSpPr>
          <p:cNvPr id="2" name="内容占位符 2"/>
          <p:cNvSpPr>
            <a:spLocks noGrp="1"/>
          </p:cNvSpPr>
          <p:nvPr/>
        </p:nvSpPr>
        <p:spPr>
          <a:xfrm>
            <a:off x="3221355" y="1202690"/>
            <a:ext cx="745490" cy="4146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C </a:t>
            </a:r>
            <a:endParaRPr lang="en-US" altLang="zh-CN" sz="2000" b="0" dirty="0">
              <a:latin typeface="Times New Roman" panose="02020603050405020304" pitchFamily="18" charset="0"/>
            </a:endParaRPr>
          </a:p>
        </p:txBody>
      </p:sp>
      <p:sp>
        <p:nvSpPr>
          <p:cNvPr id="4" name="内容占位符 2"/>
          <p:cNvSpPr>
            <a:spLocks noGrp="1"/>
          </p:cNvSpPr>
          <p:nvPr/>
        </p:nvSpPr>
        <p:spPr>
          <a:xfrm>
            <a:off x="8187690" y="1937385"/>
            <a:ext cx="745490" cy="4146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A </a:t>
            </a:r>
            <a:endParaRPr lang="en-US" altLang="zh-CN" sz="2000" b="0" dirty="0">
              <a:latin typeface="Times New Roman" panose="02020603050405020304" pitchFamily="18" charset="0"/>
            </a:endParaRPr>
          </a:p>
        </p:txBody>
      </p:sp>
      <p:sp>
        <p:nvSpPr>
          <p:cNvPr id="5" name="内容占位符 2"/>
          <p:cNvSpPr>
            <a:spLocks noGrp="1"/>
          </p:cNvSpPr>
          <p:nvPr/>
        </p:nvSpPr>
        <p:spPr>
          <a:xfrm>
            <a:off x="1283970" y="3437890"/>
            <a:ext cx="745490" cy="4146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C </a:t>
            </a:r>
            <a:endParaRPr lang="en-US" altLang="zh-CN" sz="2000" b="0" dirty="0">
              <a:latin typeface="Times New Roman" panose="02020603050405020304" pitchFamily="18" charset="0"/>
            </a:endParaRPr>
          </a:p>
        </p:txBody>
      </p:sp>
      <p:sp>
        <p:nvSpPr>
          <p:cNvPr id="6" name="内容占位符 2"/>
          <p:cNvSpPr>
            <a:spLocks noGrp="1"/>
          </p:cNvSpPr>
          <p:nvPr/>
        </p:nvSpPr>
        <p:spPr>
          <a:xfrm>
            <a:off x="2029460" y="4471670"/>
            <a:ext cx="745490" cy="4146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A </a:t>
            </a:r>
            <a:endParaRPr lang="en-US" altLang="zh-CN" sz="2000" b="0" dirty="0">
              <a:latin typeface="Times New Roman" panose="02020603050405020304" pitchFamily="18" charset="0"/>
            </a:endParaRPr>
          </a:p>
        </p:txBody>
      </p:sp>
      <p:sp>
        <p:nvSpPr>
          <p:cNvPr id="7" name="内容占位符 2"/>
          <p:cNvSpPr>
            <a:spLocks noGrp="1"/>
          </p:cNvSpPr>
          <p:nvPr/>
        </p:nvSpPr>
        <p:spPr>
          <a:xfrm>
            <a:off x="6330950" y="5495925"/>
            <a:ext cx="745490" cy="41465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a:buNone/>
            </a:pPr>
            <a:r>
              <a:rPr lang="en-US" altLang="zh-CN" sz="2000" b="0" dirty="0">
                <a:latin typeface="Times New Roman" panose="02020603050405020304" pitchFamily="18" charset="0"/>
              </a:rPr>
              <a:t>C </a:t>
            </a:r>
            <a:endParaRPr lang="en-US" altLang="zh-CN"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tags/tag1.xml><?xml version="1.0" encoding="utf-8"?>
<p:tagLst xmlns:p="http://schemas.openxmlformats.org/presentationml/2006/main">
  <p:tag name="KSO_WPP_MARK_KEY" val="4f475d42-abfc-462a-a38b-33ef8d342c7e"/>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22830</Words>
  <Application>WPS 演示</Application>
  <PresentationFormat/>
  <Paragraphs>510</Paragraphs>
  <Slides>40</Slides>
  <Notes>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40</vt:i4>
      </vt:variant>
    </vt:vector>
  </HeadingPairs>
  <TitlesOfParts>
    <vt:vector size="54" baseType="lpstr">
      <vt:lpstr>Arial</vt:lpstr>
      <vt:lpstr>宋体</vt:lpstr>
      <vt:lpstr>Wingdings</vt:lpstr>
      <vt:lpstr>Verdana</vt:lpstr>
      <vt:lpstr>Times New Roman</vt:lpstr>
      <vt:lpstr>Cambria Math</vt:lpstr>
      <vt:lpstr>黑体</vt:lpstr>
      <vt:lpstr>微软雅黑</vt:lpstr>
      <vt:lpstr>Arial Unicode MS</vt:lpstr>
      <vt:lpstr>Calibri</vt:lpstr>
      <vt:lpstr>Roboto Light</vt:lpstr>
      <vt:lpstr>Roboto</vt:lpstr>
      <vt:lpstr>437TGp_bizpeople_light_ani</vt:lpstr>
      <vt:lpstr>1_437TGp_bizpeople_light_ani</vt:lpstr>
      <vt:lpstr> Unit 11 Sales Letters 销售函  </vt:lpstr>
      <vt:lpstr> Ⅰ. Learning Objectives       </vt:lpstr>
      <vt:lpstr>Ⅱ.Leading-In </vt:lpstr>
      <vt:lpstr>PowerPoint 演示文稿</vt:lpstr>
      <vt:lpstr>PowerPoint 演示文稿</vt:lpstr>
      <vt:lpstr>PowerPoint 演示文稿</vt:lpstr>
      <vt:lpstr>PowerPoint 演示文稿</vt:lpstr>
      <vt:lpstr>PowerPoint 演示文稿</vt:lpstr>
      <vt:lpstr>PowerPoint 演示文稿</vt:lpstr>
      <vt:lpstr> Ⅲ. Formatting                                       Case 1:    Dear Sir or Madam ,  Good day! Hope everything goes fine with you.   I am Andy Wong from “Jieyang Jiqing Group”, one of the first mover for stainless steel cutlery and cookware business in China since 1989. I come to you with very good news and trust you will like it.   Our company has internal sales competition in March, so we get very attractive discount promotion with attached product list(most hot -sellers) . If you order and pay deposit before March 30th, then you will get :  </vt:lpstr>
      <vt:lpstr>PowerPoint 演示文稿</vt:lpstr>
      <vt:lpstr>PowerPoint 演示文稿</vt:lpstr>
      <vt:lpstr>Task 2 Directions: Read the sample and answer the following questions. </vt:lpstr>
      <vt:lpstr>PowerPoint 演示文稿</vt:lpstr>
      <vt:lpstr>Case 2: </vt:lpstr>
      <vt:lpstr>PowerPoint 演示文稿</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Ⅴ Strategy </vt:lpstr>
      <vt:lpstr>Ⅴ Strategy </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sales letter and fill in the blanks with the right expressions according to the Chinese.   </vt:lpstr>
      <vt:lpstr>PowerPoint 演示文稿</vt:lpstr>
      <vt:lpstr>PowerPoint 演示文稿</vt:lpstr>
      <vt:lpstr>PowerPoint 演示文稿</vt:lpstr>
      <vt:lpstr>PowerPoint 演示文稿</vt:lpstr>
      <vt:lpstr>VII. Read for Reference                           1. A sample 1 : </vt:lpstr>
      <vt:lpstr>PowerPoint 演示文稿</vt:lpstr>
      <vt:lpstr> 2.  Sample 2:</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298</cp:revision>
  <dcterms:created xsi:type="dcterms:W3CDTF">2007-05-12T02:23:00Z</dcterms:created>
  <dcterms:modified xsi:type="dcterms:W3CDTF">2024-06-08T10:07:59Z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2052-12.1.0.17133</vt:lpwstr>
  </property>
  <property fmtid="{D5CDD505-2E9C-101B-9397-08002B2CF9AE}" pid="3" name="ICV">
    <vt:lpwstr>939A363A0BA0463F9C952069E9F951DF</vt:lpwstr>
  </property>
</Properties>
</file>